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99" r:id="rId3"/>
    <p:sldId id="280" r:id="rId4"/>
    <p:sldId id="300" r:id="rId5"/>
    <p:sldId id="289" r:id="rId6"/>
    <p:sldId id="291" r:id="rId7"/>
    <p:sldId id="285" r:id="rId8"/>
    <p:sldId id="284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1" r:id="rId17"/>
    <p:sldId id="302" r:id="rId18"/>
    <p:sldId id="283" r:id="rId19"/>
    <p:sldId id="286" r:id="rId20"/>
    <p:sldId id="282" r:id="rId2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93667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90664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laygroundstockholm.com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888469"/>
            <a:ext cx="8266500" cy="59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4023360" cy="1158240"/>
          </a:xfrm>
          <a:prstGeom prst="rect">
            <a:avLst/>
          </a:prstGeom>
        </p:spPr>
      </p:pic>
      <p:sp>
        <p:nvSpPr>
          <p:cNvPr id="4" name="Shape 91"/>
          <p:cNvSpPr txBox="1">
            <a:spLocks noGrp="1"/>
          </p:cNvSpPr>
          <p:nvPr>
            <p:ph type="body" idx="1"/>
          </p:nvPr>
        </p:nvSpPr>
        <p:spPr>
          <a:xfrm>
            <a:off x="467544" y="6033045"/>
            <a:ext cx="4824536" cy="8249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3200" indent="0">
              <a:buNone/>
            </a:pPr>
            <a:r>
              <a:rPr lang="sv-SE" sz="2400" dirty="0" smtClean="0"/>
              <a:t>1 June</a:t>
            </a:r>
            <a:r>
              <a:rPr lang="sv-SE" sz="2400" dirty="0" smtClean="0"/>
              <a:t>, </a:t>
            </a:r>
            <a:r>
              <a:rPr lang="sv-SE" sz="2400" dirty="0" smtClean="0"/>
              <a:t>CENEAN</a:t>
            </a:r>
            <a:r>
              <a:rPr lang="sv-SE" sz="2400" dirty="0" smtClean="0"/>
              <a:t> 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Bildobjekt 5" descr="unnam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48680"/>
            <a:ext cx="1975288" cy="10801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</a:t>
            </a: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3200" indent="0">
              <a:buNone/>
            </a:pPr>
            <a:r>
              <a:rPr lang="sv-SE" sz="2400" u="sng" dirty="0" err="1" smtClean="0"/>
              <a:t>February</a:t>
            </a:r>
            <a:r>
              <a:rPr lang="sv-SE" sz="2400" u="sng" dirty="0" smtClean="0"/>
              <a:t>: </a:t>
            </a:r>
          </a:p>
          <a:p>
            <a:pPr marL="203200" indent="0">
              <a:buNone/>
            </a:pPr>
            <a:endParaRPr lang="sv-SE" sz="2400" u="sng" dirty="0" smtClean="0"/>
          </a:p>
          <a:p>
            <a:pPr marL="203200" indent="0">
              <a:buNone/>
            </a:pPr>
            <a:r>
              <a:rPr lang="sv-SE" sz="2400" dirty="0"/>
              <a:t>4</a:t>
            </a:r>
            <a:r>
              <a:rPr lang="sv-SE" sz="2400" dirty="0" smtClean="0"/>
              <a:t>. </a:t>
            </a:r>
            <a:r>
              <a:rPr lang="en-US" sz="2800" b="1" dirty="0" smtClean="0"/>
              <a:t>The </a:t>
            </a:r>
            <a:r>
              <a:rPr lang="en-US" sz="2800" b="1" dirty="0"/>
              <a:t>future food </a:t>
            </a:r>
            <a:endParaRPr lang="sv-SE" sz="2800" b="1" dirty="0" smtClean="0"/>
          </a:p>
          <a:p>
            <a:pPr marL="203200" indent="0">
              <a:buNone/>
            </a:pPr>
            <a:endParaRPr lang="en-US" sz="2400" dirty="0" smtClean="0"/>
          </a:p>
          <a:p>
            <a:pPr marL="203200" indent="0">
              <a:buNone/>
            </a:pPr>
            <a:endParaRPr lang="sv-SE" sz="2400" dirty="0"/>
          </a:p>
        </p:txBody>
      </p:sp>
      <p:pic>
        <p:nvPicPr>
          <p:cNvPr id="4" name="Bildobjekt 3" descr="unn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6672"/>
            <a:ext cx="1975288" cy="1080120"/>
          </a:xfrm>
          <a:prstGeom prst="rect">
            <a:avLst/>
          </a:prstGeom>
        </p:spPr>
      </p:pic>
      <p:sp>
        <p:nvSpPr>
          <p:cNvPr id="7" name="Shape 91"/>
          <p:cNvSpPr txBox="1">
            <a:spLocks/>
          </p:cNvSpPr>
          <p:nvPr/>
        </p:nvSpPr>
        <p:spPr>
          <a:xfrm>
            <a:off x="6588224" y="4869160"/>
            <a:ext cx="3240360" cy="2160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>
              <a:buFont typeface="Arial"/>
              <a:buNone/>
            </a:pPr>
            <a:r>
              <a:rPr lang="en-US" sz="2400" dirty="0"/>
              <a:t>N</a:t>
            </a:r>
            <a:r>
              <a:rPr lang="en-US" sz="2400" dirty="0" smtClean="0"/>
              <a:t>umber of participants: 6 </a:t>
            </a:r>
            <a:endParaRPr lang="sv-SE" sz="2400" dirty="0"/>
          </a:p>
        </p:txBody>
      </p:sp>
      <p:pic>
        <p:nvPicPr>
          <p:cNvPr id="5" name="Bildobjekt 4" descr="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18" y="1772816"/>
            <a:ext cx="3204270" cy="1944216"/>
          </a:xfrm>
          <a:prstGeom prst="rect">
            <a:avLst/>
          </a:prstGeom>
        </p:spPr>
      </p:pic>
      <p:pic>
        <p:nvPicPr>
          <p:cNvPr id="6" name="Bildobjekt 5" descr="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68960"/>
            <a:ext cx="3389375" cy="2016224"/>
          </a:xfrm>
          <a:prstGeom prst="rect">
            <a:avLst/>
          </a:prstGeom>
        </p:spPr>
      </p:pic>
      <p:pic>
        <p:nvPicPr>
          <p:cNvPr id="8" name="Bildobjekt 7" descr="1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3188465" cy="21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6191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67544" y="7647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3200" indent="0">
              <a:buNone/>
            </a:pPr>
            <a:endParaRPr lang="sv-SE" sz="2400" u="sng" dirty="0" smtClean="0"/>
          </a:p>
          <a:p>
            <a:pPr marL="203200" indent="0">
              <a:buNone/>
            </a:pPr>
            <a:r>
              <a:rPr lang="sv-SE" sz="2400" u="sng" dirty="0" err="1" smtClean="0"/>
              <a:t>February</a:t>
            </a:r>
            <a:r>
              <a:rPr lang="sv-SE" sz="2400" u="sng" dirty="0" smtClean="0"/>
              <a:t>: </a:t>
            </a:r>
            <a:endParaRPr lang="sv-SE" sz="2400" u="sng" dirty="0" smtClean="0"/>
          </a:p>
          <a:p>
            <a:pPr marL="203200" indent="0">
              <a:buNone/>
            </a:pPr>
            <a:r>
              <a:rPr lang="sv-SE" sz="2400" dirty="0" smtClean="0"/>
              <a:t>5. </a:t>
            </a:r>
            <a:r>
              <a:rPr lang="en-US" sz="2800" b="1" dirty="0"/>
              <a:t>Sustainable </a:t>
            </a:r>
            <a:r>
              <a:rPr lang="en-US" sz="2800" b="1" dirty="0"/>
              <a:t>kits </a:t>
            </a:r>
            <a:r>
              <a:rPr lang="en-US" sz="2800" b="1" dirty="0"/>
              <a:t> </a:t>
            </a:r>
            <a:endParaRPr lang="sv-SE" sz="2800" b="1" dirty="0"/>
          </a:p>
          <a:p>
            <a:pPr marL="203200" indent="0">
              <a:buNone/>
            </a:pPr>
            <a:endParaRPr lang="en-US" sz="2400" dirty="0" smtClean="0"/>
          </a:p>
          <a:p>
            <a:pPr marL="203200" indent="0">
              <a:buNone/>
            </a:pPr>
            <a:endParaRPr lang="sv-SE" sz="2400" dirty="0"/>
          </a:p>
        </p:txBody>
      </p:sp>
      <p:pic>
        <p:nvPicPr>
          <p:cNvPr id="4" name="Bildobjekt 3" descr="unn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6672"/>
            <a:ext cx="1975288" cy="1080120"/>
          </a:xfrm>
          <a:prstGeom prst="rect">
            <a:avLst/>
          </a:prstGeom>
        </p:spPr>
      </p:pic>
      <p:sp>
        <p:nvSpPr>
          <p:cNvPr id="7" name="Shape 91"/>
          <p:cNvSpPr txBox="1">
            <a:spLocks/>
          </p:cNvSpPr>
          <p:nvPr/>
        </p:nvSpPr>
        <p:spPr>
          <a:xfrm>
            <a:off x="6084168" y="5373216"/>
            <a:ext cx="3240360" cy="2160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>
              <a:buFont typeface="Arial"/>
              <a:buNone/>
            </a:pPr>
            <a:r>
              <a:rPr lang="en-US" sz="2400" dirty="0"/>
              <a:t>N</a:t>
            </a:r>
            <a:r>
              <a:rPr lang="en-US" sz="2400" dirty="0" smtClean="0"/>
              <a:t>umber of participants: 6 </a:t>
            </a:r>
            <a:endParaRPr lang="sv-SE" sz="2400" dirty="0"/>
          </a:p>
        </p:txBody>
      </p:sp>
      <p:pic>
        <p:nvPicPr>
          <p:cNvPr id="2" name="Bildobjekt 1" descr="1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53744"/>
            <a:ext cx="3469938" cy="2304256"/>
          </a:xfrm>
          <a:prstGeom prst="rect">
            <a:avLst/>
          </a:prstGeom>
        </p:spPr>
      </p:pic>
      <p:pic>
        <p:nvPicPr>
          <p:cNvPr id="3" name="Bildobjekt 2" descr="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291" y="1844824"/>
            <a:ext cx="3467450" cy="3384376"/>
          </a:xfrm>
          <a:prstGeom prst="rect">
            <a:avLst/>
          </a:prstGeom>
        </p:spPr>
      </p:pic>
      <p:pic>
        <p:nvPicPr>
          <p:cNvPr id="9" name="Bildobjekt 8" descr="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48880"/>
            <a:ext cx="325141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1099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</a:t>
            </a: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67544" y="9807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3200" indent="0">
              <a:buNone/>
            </a:pPr>
            <a:endParaRPr lang="sv-SE" sz="2400" u="sng" dirty="0" smtClean="0"/>
          </a:p>
          <a:p>
            <a:pPr marL="203200" indent="0">
              <a:buNone/>
            </a:pPr>
            <a:r>
              <a:rPr lang="sv-SE" sz="2400" u="sng" dirty="0" err="1" smtClean="0"/>
              <a:t>March</a:t>
            </a:r>
            <a:r>
              <a:rPr lang="sv-SE" sz="2400" u="sng" dirty="0" smtClean="0"/>
              <a:t>: </a:t>
            </a:r>
            <a:endParaRPr lang="sv-SE" sz="2400" u="sng" dirty="0" smtClean="0"/>
          </a:p>
          <a:p>
            <a:pPr marL="203200" indent="0">
              <a:buNone/>
            </a:pPr>
            <a:r>
              <a:rPr lang="sv-SE" sz="2400" dirty="0"/>
              <a:t>6</a:t>
            </a:r>
            <a:r>
              <a:rPr lang="sv-SE" sz="2400" dirty="0" smtClean="0"/>
              <a:t>. </a:t>
            </a:r>
            <a:r>
              <a:rPr lang="en-US" sz="2800" b="1" dirty="0" smtClean="0"/>
              <a:t>Eco </a:t>
            </a:r>
            <a:r>
              <a:rPr lang="en-US" sz="2800" b="1" dirty="0"/>
              <a:t>tour </a:t>
            </a:r>
            <a:r>
              <a:rPr lang="en-US" sz="2800" b="1" dirty="0"/>
              <a:t>  </a:t>
            </a:r>
            <a:endParaRPr lang="sv-SE" sz="2800" b="1" dirty="0"/>
          </a:p>
          <a:p>
            <a:pPr marL="203200" indent="0">
              <a:buNone/>
            </a:pPr>
            <a:endParaRPr lang="en-US" sz="2400" dirty="0" smtClean="0"/>
          </a:p>
          <a:p>
            <a:pPr marL="203200" indent="0">
              <a:buNone/>
            </a:pPr>
            <a:endParaRPr lang="sv-SE" sz="2400" dirty="0"/>
          </a:p>
        </p:txBody>
      </p:sp>
      <p:pic>
        <p:nvPicPr>
          <p:cNvPr id="4" name="Bildobjekt 3" descr="unn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6672"/>
            <a:ext cx="1975288" cy="1080120"/>
          </a:xfrm>
          <a:prstGeom prst="rect">
            <a:avLst/>
          </a:prstGeom>
        </p:spPr>
      </p:pic>
      <p:sp>
        <p:nvSpPr>
          <p:cNvPr id="7" name="Shape 91"/>
          <p:cNvSpPr txBox="1">
            <a:spLocks/>
          </p:cNvSpPr>
          <p:nvPr/>
        </p:nvSpPr>
        <p:spPr>
          <a:xfrm>
            <a:off x="6660232" y="3861048"/>
            <a:ext cx="3240360" cy="2160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>
              <a:buFont typeface="Arial"/>
              <a:buNone/>
            </a:pPr>
            <a:r>
              <a:rPr lang="en-US" sz="2400" dirty="0"/>
              <a:t>N</a:t>
            </a:r>
            <a:r>
              <a:rPr lang="en-US" sz="2400" dirty="0" smtClean="0"/>
              <a:t>umber of participants: 5 </a:t>
            </a:r>
            <a:endParaRPr lang="sv-SE" sz="2400" dirty="0"/>
          </a:p>
        </p:txBody>
      </p:sp>
      <p:pic>
        <p:nvPicPr>
          <p:cNvPr id="5" name="Bildobjekt 4" descr="1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5688632" cy="377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4795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</a:t>
            </a: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67544" y="9807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3200" indent="0">
              <a:buNone/>
            </a:pPr>
            <a:endParaRPr lang="sv-SE" sz="2400" u="sng" dirty="0" smtClean="0"/>
          </a:p>
          <a:p>
            <a:pPr marL="203200" indent="0">
              <a:buNone/>
            </a:pPr>
            <a:r>
              <a:rPr lang="sv-SE" sz="2400" u="sng" dirty="0" err="1" smtClean="0"/>
              <a:t>March</a:t>
            </a:r>
            <a:r>
              <a:rPr lang="sv-SE" sz="2400" u="sng" dirty="0" smtClean="0"/>
              <a:t>: </a:t>
            </a:r>
            <a:endParaRPr lang="sv-SE" sz="2400" u="sng" dirty="0" smtClean="0"/>
          </a:p>
          <a:p>
            <a:pPr marL="203200" indent="0">
              <a:buNone/>
            </a:pPr>
            <a:r>
              <a:rPr lang="sv-SE" sz="2400" dirty="0" smtClean="0"/>
              <a:t>7. </a:t>
            </a:r>
            <a:r>
              <a:rPr lang="en-US" sz="2800" b="1" dirty="0" smtClean="0"/>
              <a:t>Responsible </a:t>
            </a:r>
            <a:r>
              <a:rPr lang="en-US" sz="2800" b="1" dirty="0"/>
              <a:t>consumption </a:t>
            </a:r>
            <a:r>
              <a:rPr lang="en-US" sz="2800" b="1" dirty="0"/>
              <a:t>  </a:t>
            </a:r>
            <a:endParaRPr lang="sv-SE" sz="2800" b="1" dirty="0"/>
          </a:p>
          <a:p>
            <a:pPr marL="203200" indent="0">
              <a:buNone/>
            </a:pPr>
            <a:endParaRPr lang="en-US" sz="2400" dirty="0" smtClean="0"/>
          </a:p>
          <a:p>
            <a:pPr marL="203200" indent="0">
              <a:buNone/>
            </a:pPr>
            <a:endParaRPr lang="sv-SE" sz="2400" dirty="0"/>
          </a:p>
        </p:txBody>
      </p:sp>
      <p:pic>
        <p:nvPicPr>
          <p:cNvPr id="4" name="Bildobjekt 3" descr="unn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6672"/>
            <a:ext cx="1975288" cy="1080120"/>
          </a:xfrm>
          <a:prstGeom prst="rect">
            <a:avLst/>
          </a:prstGeom>
        </p:spPr>
      </p:pic>
      <p:sp>
        <p:nvSpPr>
          <p:cNvPr id="7" name="Shape 91"/>
          <p:cNvSpPr txBox="1">
            <a:spLocks/>
          </p:cNvSpPr>
          <p:nvPr/>
        </p:nvSpPr>
        <p:spPr>
          <a:xfrm>
            <a:off x="5004048" y="5589240"/>
            <a:ext cx="3240360" cy="2160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>
              <a:buFont typeface="Arial"/>
              <a:buNone/>
            </a:pPr>
            <a:r>
              <a:rPr lang="en-US" sz="2400" dirty="0"/>
              <a:t>N</a:t>
            </a:r>
            <a:r>
              <a:rPr lang="en-US" sz="2400" dirty="0" smtClean="0"/>
              <a:t>umber of participants: 5 </a:t>
            </a:r>
            <a:endParaRPr lang="sv-SE" sz="2400" dirty="0"/>
          </a:p>
        </p:txBody>
      </p:sp>
      <p:pic>
        <p:nvPicPr>
          <p:cNvPr id="2" name="Bildobjekt 1" descr="1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4120551" cy="2736304"/>
          </a:xfrm>
          <a:prstGeom prst="rect">
            <a:avLst/>
          </a:prstGeom>
        </p:spPr>
      </p:pic>
      <p:pic>
        <p:nvPicPr>
          <p:cNvPr id="3" name="Bildobjekt 2" descr="2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64904"/>
            <a:ext cx="390368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7812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</a:t>
            </a: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67544" y="9807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3200" indent="0">
              <a:buNone/>
            </a:pPr>
            <a:endParaRPr lang="sv-SE" sz="2400" u="sng" dirty="0" smtClean="0"/>
          </a:p>
          <a:p>
            <a:pPr marL="203200" indent="0">
              <a:buNone/>
            </a:pPr>
            <a:r>
              <a:rPr lang="sv-SE" sz="2400" u="sng" dirty="0" err="1" smtClean="0"/>
              <a:t>March</a:t>
            </a:r>
            <a:r>
              <a:rPr lang="sv-SE" sz="2400" u="sng" dirty="0" smtClean="0"/>
              <a:t>: </a:t>
            </a:r>
            <a:endParaRPr lang="sv-SE" sz="2400" u="sng" dirty="0" smtClean="0"/>
          </a:p>
          <a:p>
            <a:pPr marL="203200" indent="0">
              <a:buNone/>
            </a:pPr>
            <a:r>
              <a:rPr lang="sv-SE" sz="2400" dirty="0"/>
              <a:t>8</a:t>
            </a:r>
            <a:r>
              <a:rPr lang="sv-SE" sz="2400" dirty="0" smtClean="0"/>
              <a:t>. </a:t>
            </a:r>
            <a:r>
              <a:rPr lang="en-US" sz="2800" b="1" dirty="0" smtClean="0"/>
              <a:t>Waste management</a:t>
            </a:r>
            <a:endParaRPr lang="sv-SE" sz="2800" b="1" dirty="0"/>
          </a:p>
          <a:p>
            <a:pPr marL="203200" indent="0">
              <a:buNone/>
            </a:pPr>
            <a:endParaRPr lang="en-US" sz="2400" dirty="0" smtClean="0"/>
          </a:p>
          <a:p>
            <a:pPr marL="203200" indent="0">
              <a:buNone/>
            </a:pPr>
            <a:endParaRPr lang="sv-SE" sz="2400" dirty="0"/>
          </a:p>
        </p:txBody>
      </p:sp>
      <p:pic>
        <p:nvPicPr>
          <p:cNvPr id="4" name="Bildobjekt 3" descr="unn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6672"/>
            <a:ext cx="1975288" cy="1080120"/>
          </a:xfrm>
          <a:prstGeom prst="rect">
            <a:avLst/>
          </a:prstGeom>
        </p:spPr>
      </p:pic>
      <p:sp>
        <p:nvSpPr>
          <p:cNvPr id="7" name="Shape 91"/>
          <p:cNvSpPr txBox="1">
            <a:spLocks/>
          </p:cNvSpPr>
          <p:nvPr/>
        </p:nvSpPr>
        <p:spPr>
          <a:xfrm>
            <a:off x="1115616" y="2564904"/>
            <a:ext cx="3240360" cy="2160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>
              <a:buFont typeface="Arial"/>
              <a:buNone/>
            </a:pPr>
            <a:r>
              <a:rPr lang="en-US" sz="2400" dirty="0"/>
              <a:t>N</a:t>
            </a:r>
            <a:r>
              <a:rPr lang="en-US" sz="2400" dirty="0" smtClean="0"/>
              <a:t>umber of participants: 5 </a:t>
            </a:r>
            <a:endParaRPr lang="sv-SE" sz="2400" dirty="0"/>
          </a:p>
        </p:txBody>
      </p:sp>
      <p:pic>
        <p:nvPicPr>
          <p:cNvPr id="5" name="Bildobjekt 4" descr="2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672408" cy="2438708"/>
          </a:xfrm>
          <a:prstGeom prst="rect">
            <a:avLst/>
          </a:prstGeom>
        </p:spPr>
      </p:pic>
      <p:pic>
        <p:nvPicPr>
          <p:cNvPr id="6" name="Bildobjekt 5" descr="2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4012116" cy="2664296"/>
          </a:xfrm>
          <a:prstGeom prst="rect">
            <a:avLst/>
          </a:prstGeom>
        </p:spPr>
      </p:pic>
      <p:pic>
        <p:nvPicPr>
          <p:cNvPr id="8" name="Bildobjekt 7" descr="2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58160"/>
            <a:ext cx="3862443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8827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</a:t>
            </a: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67544" y="9807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3200" indent="0">
              <a:buNone/>
            </a:pPr>
            <a:endParaRPr lang="sv-SE" sz="2400" u="sng" dirty="0" smtClean="0"/>
          </a:p>
          <a:p>
            <a:pPr marL="203200" indent="0">
              <a:buNone/>
            </a:pPr>
            <a:r>
              <a:rPr lang="sv-SE" sz="2400" u="sng" dirty="0" smtClean="0"/>
              <a:t>April</a:t>
            </a:r>
            <a:r>
              <a:rPr lang="sv-SE" sz="2400" u="sng" dirty="0" smtClean="0"/>
              <a:t>: </a:t>
            </a:r>
            <a:endParaRPr lang="sv-SE" sz="2400" u="sng" dirty="0" smtClean="0"/>
          </a:p>
          <a:p>
            <a:pPr marL="203200" indent="0">
              <a:buNone/>
            </a:pPr>
            <a:r>
              <a:rPr lang="sv-SE" sz="2400" dirty="0" smtClean="0"/>
              <a:t>9. </a:t>
            </a:r>
            <a:r>
              <a:rPr lang="en-US" sz="2800" b="1" dirty="0" smtClean="0"/>
              <a:t>Urban</a:t>
            </a:r>
            <a:r>
              <a:rPr lang="en-US" sz="2800" dirty="0" smtClean="0"/>
              <a:t> </a:t>
            </a:r>
            <a:r>
              <a:rPr lang="en-US" sz="2800" b="1" dirty="0"/>
              <a:t>gardening </a:t>
            </a:r>
            <a:endParaRPr lang="sv-SE" sz="2800" b="1" dirty="0"/>
          </a:p>
          <a:p>
            <a:pPr marL="203200" indent="0">
              <a:buNone/>
            </a:pPr>
            <a:endParaRPr lang="en-US" sz="2800" b="1" dirty="0"/>
          </a:p>
          <a:p>
            <a:pPr marL="203200" indent="0">
              <a:buNone/>
            </a:pPr>
            <a:endParaRPr lang="sv-SE" sz="2400" dirty="0"/>
          </a:p>
        </p:txBody>
      </p:sp>
      <p:pic>
        <p:nvPicPr>
          <p:cNvPr id="4" name="Bildobjekt 3" descr="unn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6672"/>
            <a:ext cx="1975288" cy="1080120"/>
          </a:xfrm>
          <a:prstGeom prst="rect">
            <a:avLst/>
          </a:prstGeom>
        </p:spPr>
      </p:pic>
      <p:sp>
        <p:nvSpPr>
          <p:cNvPr id="7" name="Shape 91"/>
          <p:cNvSpPr txBox="1">
            <a:spLocks/>
          </p:cNvSpPr>
          <p:nvPr/>
        </p:nvSpPr>
        <p:spPr>
          <a:xfrm>
            <a:off x="1115616" y="2564904"/>
            <a:ext cx="3240360" cy="2160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>
              <a:buFont typeface="Arial"/>
              <a:buNone/>
            </a:pPr>
            <a:r>
              <a:rPr lang="en-US" sz="2400" dirty="0"/>
              <a:t>N</a:t>
            </a:r>
            <a:r>
              <a:rPr lang="en-US" sz="2400" dirty="0" smtClean="0"/>
              <a:t>umber of participants: 5 </a:t>
            </a:r>
            <a:endParaRPr lang="sv-SE" sz="2400" dirty="0"/>
          </a:p>
        </p:txBody>
      </p:sp>
      <p:pic>
        <p:nvPicPr>
          <p:cNvPr id="2" name="Bildobjekt 1" descr="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4005064" cy="4005064"/>
          </a:xfrm>
          <a:prstGeom prst="rect">
            <a:avLst/>
          </a:prstGeom>
        </p:spPr>
      </p:pic>
      <p:pic>
        <p:nvPicPr>
          <p:cNvPr id="3" name="Bildobjekt 2" descr="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29000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3688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Stockholm Earth </a:t>
            </a:r>
            <a: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2015 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Bildobjekt 1" descr="12038299_963448347031832_1642661243286623213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0748"/>
            <a:ext cx="7596336" cy="56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6202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Dissemination</a:t>
            </a: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Tx/>
              <a:buChar char="-"/>
            </a:pPr>
            <a:r>
              <a:rPr lang="en-US" sz="2400" i="0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Playground </a:t>
            </a:r>
            <a:r>
              <a:rPr lang="en-US" sz="2400" i="0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Stockholm’s website</a:t>
            </a:r>
            <a:endParaRPr lang="en-US" sz="2400" i="0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PeaceWorks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Sweden</a:t>
            </a:r>
            <a:endParaRPr lang="en-US" sz="2400" i="0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r>
              <a:rPr lang="en-US" sz="2400" i="0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Globalportalen</a:t>
            </a:r>
            <a:endParaRPr lang="en-US" sz="2400" i="0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Debate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article at </a:t>
            </a:r>
            <a:r>
              <a:rPr lang="en-US" sz="2400" dirty="0" err="1"/>
              <a:t>Biståndsdebatten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website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Stockholm Earth Week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GP’ Facebook, Twitter,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Instagram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blog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News Service The Local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endParaRPr lang="en-US" sz="2400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Bildobjekt 3" descr="unn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656"/>
            <a:ext cx="197528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2533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-180528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Questionnaire</a:t>
            </a: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3200" indent="0">
              <a:buNone/>
            </a:pPr>
            <a:r>
              <a:rPr lang="en-US" sz="2400" dirty="0" smtClean="0"/>
              <a:t>Final Questionnaire: to compare </a:t>
            </a:r>
            <a:r>
              <a:rPr lang="en-US" sz="2400" dirty="0" smtClean="0"/>
              <a:t>data before </a:t>
            </a:r>
            <a:r>
              <a:rPr lang="en-US" sz="2400" dirty="0" smtClean="0"/>
              <a:t>and after all workshops   </a:t>
            </a:r>
          </a:p>
          <a:p>
            <a:pPr marL="203200" indent="0"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March-April</a:t>
            </a:r>
            <a:endParaRPr lang="en-US" sz="2400" i="0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Bildobjekt 1" descr="Questionma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32856"/>
            <a:ext cx="5244074" cy="3933056"/>
          </a:xfrm>
          <a:prstGeom prst="rect">
            <a:avLst/>
          </a:prstGeom>
        </p:spPr>
      </p:pic>
      <p:pic>
        <p:nvPicPr>
          <p:cNvPr id="5" name="Bildobjekt 4" descr="unnam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197528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8946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Difficulties</a:t>
            </a: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Tx/>
              <a:buChar char="-"/>
            </a:pPr>
            <a:r>
              <a:rPr lang="en-US" sz="2400" i="0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 to find families interested to participate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Housing c</a:t>
            </a:r>
            <a:r>
              <a:rPr lang="en-US" sz="24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ompanies are not interested to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cooperate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(cooperation with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Micasa</a:t>
            </a:r>
            <a:r>
              <a:rPr lang="en-US" sz="24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>
              <a:buFontTx/>
              <a:buChar char="-"/>
            </a:pPr>
            <a:endParaRPr lang="en-US" sz="2400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data to compare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 recently moved to their apartments  </a:t>
            </a:r>
          </a:p>
          <a:p>
            <a:pPr>
              <a:buFontTx/>
              <a:buChar char="-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compare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behavior?</a:t>
            </a:r>
          </a:p>
          <a:p>
            <a:pPr>
              <a:buFontTx/>
              <a:buChar char="-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debate (opinion) article will be submitted to </a:t>
            </a:r>
            <a:r>
              <a:rPr lang="en-US" sz="2400" b="1" dirty="0" err="1"/>
              <a:t>Biståndsdebatten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>
              <a:buFontTx/>
              <a:buChar char="-"/>
            </a:pP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endParaRPr lang="en-US" sz="2400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Bildobjekt 3" descr="unn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656"/>
            <a:ext cx="197528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7063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Playground Stockholm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 + ART + SCIENCE + </a:t>
            </a:r>
            <a:r>
              <a:rPr lang="en-US" sz="2400" b="0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CREATIVITY</a:t>
            </a:r>
            <a:r>
              <a:rPr lang="en-US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sz="2950" b="0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Sustainability</a:t>
            </a:r>
          </a:p>
          <a:p>
            <a:pPr marL="342900" marR="0" lvl="0" indent="-154940" algn="l" rtl="0"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endParaRPr sz="2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457200" algn="l" rtl="0">
              <a:spcBef>
                <a:spcPts val="590"/>
              </a:spcBef>
              <a:buNone/>
            </a:pPr>
            <a:r>
              <a:rPr lang="en-US" sz="2400">
                <a:solidFill>
                  <a:srgbClr val="0882FF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NGO ruled by Swedes and international youth </a:t>
            </a:r>
          </a:p>
          <a:p>
            <a:pPr marL="0" marR="0" indent="0" algn="l" rtl="0">
              <a:spcBef>
                <a:spcPts val="590"/>
              </a:spcBef>
              <a:buNone/>
            </a:pPr>
            <a:endParaRPr sz="2400">
              <a:solidFill>
                <a:srgbClr val="088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457200" algn="l" rtl="0">
              <a:spcBef>
                <a:spcPts val="590"/>
              </a:spcBef>
              <a:buNone/>
            </a:pPr>
            <a:r>
              <a:rPr lang="en-US" sz="2400" b="0" i="0" u="none" strike="noStrike" cap="none" baseline="0">
                <a:solidFill>
                  <a:srgbClr val="0882FF"/>
                </a:solidFill>
                <a:latin typeface="Calibri"/>
                <a:ea typeface="Calibri"/>
                <a:cs typeface="Calibri"/>
                <a:sym typeface="Calibri"/>
              </a:rPr>
              <a:t>For whom?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outh in Stockholm</a:t>
            </a:r>
          </a:p>
          <a:p>
            <a:pPr marL="0" marR="0" indent="0" algn="l" rtl="0">
              <a:spcBef>
                <a:spcPts val="590"/>
              </a:spcBef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590"/>
              </a:spcBef>
              <a:buNone/>
            </a:pPr>
            <a:r>
              <a:rPr lang="en-US" sz="2400">
                <a:solidFill>
                  <a:srgbClr val="0882FF"/>
                </a:solidFill>
                <a:latin typeface="Calibri"/>
                <a:ea typeface="Calibri"/>
                <a:cs typeface="Calibri"/>
                <a:sym typeface="Calibri"/>
              </a:rPr>
              <a:t>Our aim?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romote sustainable lifestyle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through that	 em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powering youth</a:t>
            </a:r>
          </a:p>
        </p:txBody>
      </p:sp>
    </p:spTree>
    <p:extLst>
      <p:ext uri="{BB962C8B-B14F-4D97-AF65-F5344CB8AC3E}">
        <p14:creationId xmlns:p14="http://schemas.microsoft.com/office/powerpoint/2010/main" val="52307865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2411760" y="620688"/>
            <a:ext cx="4572000" cy="267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dirty="0">
              <a:solidFill>
                <a:srgbClr val="088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dirty="0">
              <a:solidFill>
                <a:srgbClr val="088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lang="en-US" sz="18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lang="en-US" sz="1800" b="0" i="0" u="none" strike="noStrike" cap="none" baseline="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i="0" u="none" strike="noStrike" cap="none" baseline="0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Global Playground Stockholm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strike="noStrike" cap="none" baseline="0" dirty="0">
                <a:latin typeface="Calibri"/>
                <a:ea typeface="Calibri"/>
                <a:cs typeface="Calibri"/>
                <a:sym typeface="Calibri"/>
                <a:hlinkClick r:id="rId3"/>
              </a:rPr>
              <a:t>www.globalplaygroundstockholm.com</a:t>
            </a:r>
            <a:r>
              <a:rPr lang="en-US" sz="1800" b="1" i="0" strike="noStrike" cap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62" name="Shape 262"/>
          <p:cNvSpPr/>
          <p:nvPr/>
        </p:nvSpPr>
        <p:spPr>
          <a:xfrm>
            <a:off x="5329925" y="1975350"/>
            <a:ext cx="4572000" cy="267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1" i="0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4">
            <a:alphaModFix amt="16000"/>
          </a:blip>
          <a:srcRect/>
          <a:stretch/>
        </p:blipFill>
        <p:spPr>
          <a:xfrm>
            <a:off x="395536" y="404664"/>
            <a:ext cx="8266500" cy="59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4023360" cy="1158240"/>
          </a:xfrm>
          <a:prstGeom prst="rect">
            <a:avLst/>
          </a:prstGeom>
        </p:spPr>
      </p:pic>
      <p:pic>
        <p:nvPicPr>
          <p:cNvPr id="6" name="Bildobjekt 5" descr="unname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197528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4693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95536" y="170080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Tx/>
              <a:buChar char="-"/>
            </a:pPr>
            <a:endParaRPr lang="en-US" sz="2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endParaRPr lang="en-US" sz="2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r>
              <a:rPr lang="en-US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Stiva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Liwiz</a:t>
            </a:r>
            <a:endParaRPr lang="en-US" sz="2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Aleh Kliatsko </a:t>
            </a:r>
            <a:endParaRPr lang="en-US" sz="2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Irina </a:t>
            </a:r>
            <a:r>
              <a:rPr lang="en-US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Mikhnovets</a:t>
            </a:r>
            <a:endParaRPr lang="en-US" sz="2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r>
              <a:rPr lang="sv-SE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Arianna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sv-SE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Montanari</a:t>
            </a: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Bildobjekt 4" descr="unn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0648"/>
            <a:ext cx="1975288" cy="1080120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24944"/>
            <a:ext cx="4023360" cy="11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6950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582150" y="287821"/>
            <a:ext cx="1979700" cy="79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0" i="0" u="none" strike="noStrike" cap="none" baseline="0">
                <a:solidFill>
                  <a:srgbClr val="0882FF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3000">
                <a:solidFill>
                  <a:srgbClr val="0882FF"/>
                </a:solidFill>
                <a:latin typeface="Calibri"/>
                <a:ea typeface="Calibri"/>
                <a:cs typeface="Calibri"/>
                <a:sym typeface="Calibri"/>
              </a:rPr>
              <a:t>hat do we do?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25450" y="1187225"/>
            <a:ext cx="2625300" cy="96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 exchange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Sweden - Ukraine - Belarus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4294967295"/>
          </p:nvPr>
        </p:nvSpPr>
        <p:spPr>
          <a:xfrm>
            <a:off x="5972150" y="1187225"/>
            <a:ext cx="2664000" cy="134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 enrichment and integration in Sweden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4294967295"/>
          </p:nvPr>
        </p:nvSpPr>
        <p:spPr>
          <a:xfrm>
            <a:off x="2915350" y="2058887"/>
            <a:ext cx="1689000" cy="64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 projects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4294967295"/>
          </p:nvPr>
        </p:nvSpPr>
        <p:spPr>
          <a:xfrm>
            <a:off x="386475" y="2705400"/>
            <a:ext cx="1885499" cy="64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sustainable lifestyle workshops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4294967295"/>
          </p:nvPr>
        </p:nvSpPr>
        <p:spPr>
          <a:xfrm>
            <a:off x="4778825" y="2258987"/>
            <a:ext cx="1689000" cy="64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connecting people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4294967295"/>
          </p:nvPr>
        </p:nvSpPr>
        <p:spPr>
          <a:xfrm>
            <a:off x="7184300" y="2905487"/>
            <a:ext cx="1689000" cy="64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promoting sustainability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4294967295"/>
          </p:nvPr>
        </p:nvSpPr>
        <p:spPr>
          <a:xfrm>
            <a:off x="807950" y="4083150"/>
            <a:ext cx="1885499" cy="64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playful education</a:t>
            </a:r>
          </a:p>
        </p:txBody>
      </p:sp>
      <p:pic>
        <p:nvPicPr>
          <p:cNvPr id="2" name="Bildobjekt 1" descr="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73016"/>
            <a:ext cx="4405407" cy="29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0125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Introduction/Initial questionnaire 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Bildobjekt 3" descr="12088413_968018289908171_4067399090205909674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660232" cy="49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5243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23528" y="170080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3200" indent="0">
              <a:buNone/>
            </a:pPr>
            <a:r>
              <a:rPr lang="en-US" sz="2400" dirty="0" smtClean="0"/>
              <a:t>September: 2 families -&gt; </a:t>
            </a:r>
            <a:r>
              <a:rPr lang="en-US" sz="2400" dirty="0"/>
              <a:t>6</a:t>
            </a:r>
            <a:r>
              <a:rPr lang="en-US" sz="2400" dirty="0" smtClean="0"/>
              <a:t> </a:t>
            </a:r>
            <a:r>
              <a:rPr lang="en-US" sz="2400" dirty="0" smtClean="0"/>
              <a:t>families (target: 10 families)</a:t>
            </a:r>
          </a:p>
          <a:p>
            <a:pPr marL="203200" indent="0"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Apartments is high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developed regarding technology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installation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3200" indent="0">
              <a:buNone/>
            </a:pP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3200" indent="0"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f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ocus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GP: </a:t>
            </a:r>
          </a:p>
          <a:p>
            <a:pPr marL="203200" indent="0">
              <a:buNone/>
            </a:pP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 </a:t>
            </a:r>
            <a:endParaRPr lang="en-US" sz="24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r>
              <a:rPr lang="en-US" sz="24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consumption</a:t>
            </a:r>
          </a:p>
          <a:p>
            <a:pPr>
              <a:buFontTx/>
              <a:buChar char="-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consumption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Waste Management</a:t>
            </a:r>
            <a:endParaRPr lang="en-US" sz="2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Lifestyle</a:t>
            </a: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3200" indent="0"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(Green in everyday life)</a:t>
            </a:r>
          </a:p>
          <a:p>
            <a:pPr>
              <a:buFontTx/>
              <a:buChar char="-"/>
            </a:pPr>
            <a:endParaRPr lang="en-US" sz="2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Tx/>
              <a:buChar char="-"/>
            </a:pP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Bildobjekt 1" descr="the-beginning-road-sig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96952"/>
            <a:ext cx="5101389" cy="3392905"/>
          </a:xfrm>
          <a:prstGeom prst="rect">
            <a:avLst/>
          </a:prstGeom>
        </p:spPr>
      </p:pic>
      <p:pic>
        <p:nvPicPr>
          <p:cNvPr id="5" name="Bildobjekt 4" descr="unnam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0648"/>
            <a:ext cx="197528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6548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Audit</a:t>
            </a: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67544" y="112474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3200" indent="0">
              <a:buNone/>
            </a:pPr>
            <a:r>
              <a:rPr lang="en-US" sz="2400" dirty="0" smtClean="0"/>
              <a:t>September – </a:t>
            </a:r>
            <a:r>
              <a:rPr lang="en-US" sz="2400" dirty="0" smtClean="0"/>
              <a:t>October 2015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Bildobjekt 1" descr="energyAu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7112221" cy="4176464"/>
          </a:xfrm>
          <a:prstGeom prst="rect">
            <a:avLst/>
          </a:prstGeom>
        </p:spPr>
      </p:pic>
      <p:pic>
        <p:nvPicPr>
          <p:cNvPr id="5" name="Bildobjekt 4" descr="unnam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197528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6266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67544" y="126876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3200" indent="0">
              <a:buNone/>
            </a:pPr>
            <a:r>
              <a:rPr lang="sv-SE" sz="2400" u="sng" dirty="0" smtClean="0"/>
              <a:t>November: </a:t>
            </a:r>
            <a:endParaRPr lang="sv-SE" sz="2400" u="sng" dirty="0" smtClean="0"/>
          </a:p>
          <a:p>
            <a:pPr marL="203200" indent="0">
              <a:buNone/>
            </a:pPr>
            <a:endParaRPr lang="sv-SE" sz="2400" u="sng" dirty="0" smtClean="0"/>
          </a:p>
          <a:p>
            <a:pPr marL="203200" indent="0">
              <a:buNone/>
            </a:pPr>
            <a:r>
              <a:rPr lang="sv-SE" sz="2400" dirty="0" smtClean="0"/>
              <a:t>1. Movie </a:t>
            </a:r>
            <a:r>
              <a:rPr lang="sv-SE" sz="2400" dirty="0" err="1"/>
              <a:t>night</a:t>
            </a:r>
            <a:r>
              <a:rPr lang="sv-SE" sz="2400" dirty="0"/>
              <a:t> on </a:t>
            </a:r>
            <a:r>
              <a:rPr lang="sv-SE" sz="2800" b="1" dirty="0" err="1"/>
              <a:t>sustainable</a:t>
            </a:r>
            <a:r>
              <a:rPr lang="sv-SE" sz="2800" b="1" dirty="0"/>
              <a:t> </a:t>
            </a:r>
            <a:r>
              <a:rPr lang="sv-SE" sz="2800" b="1" dirty="0" err="1"/>
              <a:t>mobility</a:t>
            </a:r>
            <a:r>
              <a:rPr lang="sv-SE" sz="2800" b="1" dirty="0"/>
              <a:t> </a:t>
            </a:r>
            <a:r>
              <a:rPr lang="sv-SE" sz="2400" dirty="0"/>
              <a:t>(the film Bikes vs Cars)</a:t>
            </a:r>
            <a:r>
              <a:rPr lang="sv-SE" sz="2400" dirty="0" smtClean="0"/>
              <a:t>; + </a:t>
            </a:r>
            <a:r>
              <a:rPr lang="en-US" sz="2400" dirty="0"/>
              <a:t>innovative sustainable cleaning</a:t>
            </a:r>
            <a:r>
              <a:rPr lang="en-US" sz="2400" dirty="0"/>
              <a:t> </a:t>
            </a:r>
            <a:endParaRPr lang="en-US" sz="2400" dirty="0" smtClean="0"/>
          </a:p>
        </p:txBody>
      </p:sp>
      <p:pic>
        <p:nvPicPr>
          <p:cNvPr id="4" name="Bildobjekt 3" descr="unn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6672"/>
            <a:ext cx="1975288" cy="1080120"/>
          </a:xfrm>
          <a:prstGeom prst="rect">
            <a:avLst/>
          </a:prstGeom>
        </p:spPr>
      </p:pic>
      <p:pic>
        <p:nvPicPr>
          <p:cNvPr id="5" name="Bildobjekt 4" descr="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0968"/>
            <a:ext cx="4551017" cy="3558212"/>
          </a:xfrm>
          <a:prstGeom prst="rect">
            <a:avLst/>
          </a:prstGeom>
        </p:spPr>
      </p:pic>
      <p:sp>
        <p:nvSpPr>
          <p:cNvPr id="8" name="Shape 91"/>
          <p:cNvSpPr txBox="1">
            <a:spLocks/>
          </p:cNvSpPr>
          <p:nvPr/>
        </p:nvSpPr>
        <p:spPr>
          <a:xfrm>
            <a:off x="323528" y="429309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>
              <a:buFont typeface="Arial"/>
              <a:buNone/>
            </a:pPr>
            <a:r>
              <a:rPr lang="en-US" sz="2400" dirty="0" smtClean="0"/>
              <a:t> Number of participants: 7 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28298946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2&amp;3</a:t>
            </a: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3200" indent="0">
              <a:buNone/>
            </a:pPr>
            <a:r>
              <a:rPr lang="sv-SE" sz="2400" u="sng" dirty="0" smtClean="0"/>
              <a:t>November: </a:t>
            </a:r>
            <a:endParaRPr lang="sv-SE" sz="2400" u="sng" dirty="0" smtClean="0"/>
          </a:p>
          <a:p>
            <a:pPr marL="203200" indent="0">
              <a:buNone/>
            </a:pPr>
            <a:endParaRPr lang="sv-SE" sz="2400" u="sng" dirty="0" smtClean="0"/>
          </a:p>
          <a:p>
            <a:pPr marL="203200" indent="0">
              <a:buNone/>
            </a:pPr>
            <a:r>
              <a:rPr lang="sv-SE" sz="2400" dirty="0" smtClean="0"/>
              <a:t>2</a:t>
            </a:r>
            <a:r>
              <a:rPr lang="sv-SE" sz="2400" dirty="0"/>
              <a:t>. </a:t>
            </a:r>
            <a:r>
              <a:rPr lang="sv-SE" sz="2800" b="1" dirty="0"/>
              <a:t>Energy </a:t>
            </a:r>
            <a:r>
              <a:rPr lang="sv-SE" sz="2800" b="1" dirty="0" err="1" smtClean="0"/>
              <a:t>saving</a:t>
            </a:r>
            <a:endParaRPr lang="sv-SE" sz="2800" b="1" dirty="0" smtClean="0"/>
          </a:p>
          <a:p>
            <a:pPr marL="203200" indent="0">
              <a:buNone/>
            </a:pPr>
            <a:endParaRPr lang="en-US" sz="2400" dirty="0" smtClean="0"/>
          </a:p>
          <a:p>
            <a:pPr marL="203200" indent="0">
              <a:buNone/>
            </a:pPr>
            <a:r>
              <a:rPr lang="sv-SE" sz="2400" dirty="0"/>
              <a:t>3. </a:t>
            </a:r>
            <a:r>
              <a:rPr lang="sv-SE" sz="2800" b="1" dirty="0" err="1"/>
              <a:t>Water</a:t>
            </a:r>
            <a:r>
              <a:rPr lang="sv-SE" sz="2800" b="1" dirty="0"/>
              <a:t> </a:t>
            </a:r>
            <a:r>
              <a:rPr lang="sv-SE" sz="2800" b="1" dirty="0" err="1"/>
              <a:t>saving</a:t>
            </a:r>
            <a:endParaRPr lang="sv-SE" sz="2800" b="1" dirty="0"/>
          </a:p>
          <a:p>
            <a:pPr marL="203200" indent="0">
              <a:buNone/>
            </a:pPr>
            <a:endParaRPr lang="sv-SE" sz="2400" dirty="0"/>
          </a:p>
        </p:txBody>
      </p:sp>
      <p:pic>
        <p:nvPicPr>
          <p:cNvPr id="4" name="Bildobjekt 3" descr="unn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6672"/>
            <a:ext cx="1975288" cy="1080120"/>
          </a:xfrm>
          <a:prstGeom prst="rect">
            <a:avLst/>
          </a:prstGeom>
        </p:spPr>
      </p:pic>
      <p:pic>
        <p:nvPicPr>
          <p:cNvPr id="2" name="Bildobjekt 1" descr="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3980552" cy="2643336"/>
          </a:xfrm>
          <a:prstGeom prst="rect">
            <a:avLst/>
          </a:prstGeom>
        </p:spPr>
      </p:pic>
      <p:pic>
        <p:nvPicPr>
          <p:cNvPr id="3" name="Bildobjekt 2" descr="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4228987" cy="2808312"/>
          </a:xfrm>
          <a:prstGeom prst="rect">
            <a:avLst/>
          </a:prstGeom>
        </p:spPr>
      </p:pic>
      <p:sp>
        <p:nvSpPr>
          <p:cNvPr id="7" name="Shape 91"/>
          <p:cNvSpPr txBox="1">
            <a:spLocks/>
          </p:cNvSpPr>
          <p:nvPr/>
        </p:nvSpPr>
        <p:spPr>
          <a:xfrm>
            <a:off x="4932040" y="5085184"/>
            <a:ext cx="3240360" cy="2160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>
              <a:buFont typeface="Arial"/>
              <a:buNone/>
            </a:pPr>
            <a:r>
              <a:rPr lang="en-US" sz="2400" dirty="0"/>
              <a:t>N</a:t>
            </a:r>
            <a:r>
              <a:rPr lang="en-US" sz="2400" dirty="0" smtClean="0"/>
              <a:t>umber of participants: 7 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39228464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371</Words>
  <Application>Microsoft Macintosh PowerPoint</Application>
  <PresentationFormat>Bildspel på skärmen (4:3)</PresentationFormat>
  <Paragraphs>122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Office Theme</vt:lpstr>
      <vt:lpstr>PowerPoint-presentation</vt:lpstr>
      <vt:lpstr>Global Playground Stockholm</vt:lpstr>
      <vt:lpstr>Team: </vt:lpstr>
      <vt:lpstr>What do we do?</vt:lpstr>
      <vt:lpstr>Introduction/Initial questionnaire  </vt:lpstr>
      <vt:lpstr>Introduction: </vt:lpstr>
      <vt:lpstr>Audit: </vt:lpstr>
      <vt:lpstr>Workshop 1: </vt:lpstr>
      <vt:lpstr>Workshop 2&amp;3: </vt:lpstr>
      <vt:lpstr>Workshop 4: </vt:lpstr>
      <vt:lpstr>Workshop 5: </vt:lpstr>
      <vt:lpstr>Workshop 6: </vt:lpstr>
      <vt:lpstr>Workshop 7: </vt:lpstr>
      <vt:lpstr>Workshop 8: </vt:lpstr>
      <vt:lpstr>Workshop 9: </vt:lpstr>
      <vt:lpstr>Stockholm Earth Week 2015  </vt:lpstr>
      <vt:lpstr>Dissemination: </vt:lpstr>
      <vt:lpstr>Questionnaire: </vt:lpstr>
      <vt:lpstr>Difficulties: 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Aleh Kliatsko</dc:creator>
  <cp:lastModifiedBy>Aleh Kliatsko</cp:lastModifiedBy>
  <cp:revision>25</cp:revision>
  <dcterms:modified xsi:type="dcterms:W3CDTF">2016-05-31T10:49:33Z</dcterms:modified>
</cp:coreProperties>
</file>