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7" r:id="rId2"/>
    <p:sldId id="258" r:id="rId3"/>
    <p:sldId id="259" r:id="rId4"/>
    <p:sldId id="261" r:id="rId5"/>
    <p:sldId id="262" r:id="rId6"/>
    <p:sldId id="263" r:id="rId7"/>
    <p:sldId id="264" r:id="rId8"/>
    <p:sldId id="265" r:id="rId9"/>
    <p:sldId id="266" r:id="rId10"/>
    <p:sldId id="267" r:id="rId11"/>
    <p:sldId id="268" r:id="rId12"/>
    <p:sldId id="270" r:id="rId13"/>
    <p:sldId id="273"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60" r:id="rId35"/>
  </p:sldIdLst>
  <p:sldSz cx="9144000" cy="6858000" type="screen4x3"/>
  <p:notesSz cx="7099300" cy="102346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102" y="-2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s-ES"/>
          </a:p>
        </p:txBody>
      </p:sp>
      <p:sp>
        <p:nvSpPr>
          <p:cNvPr id="3" name="2 Marcador de fecha"/>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AFE4956B-A1F0-432C-A3BE-56C9A3DF8D71}" type="datetimeFigureOut">
              <a:rPr lang="es-ES" smtClean="0"/>
              <a:pPr/>
              <a:t>06/05/2016</a:t>
            </a:fld>
            <a:endParaRPr lang="es-ES"/>
          </a:p>
        </p:txBody>
      </p:sp>
      <p:sp>
        <p:nvSpPr>
          <p:cNvPr id="4" name="3 Marcador de imagen de diapositiva"/>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s-ES"/>
          </a:p>
        </p:txBody>
      </p:sp>
      <p:sp>
        <p:nvSpPr>
          <p:cNvPr id="5" name="4 Marcador de notas"/>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s-ES"/>
          </a:p>
        </p:txBody>
      </p:sp>
      <p:sp>
        <p:nvSpPr>
          <p:cNvPr id="7" name="6 Marcador de número de diapositiva"/>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06501E88-FF93-4B9F-8A35-A5BEBA5DBF9B}" type="slidenum">
              <a:rPr lang="es-ES" smtClean="0"/>
              <a:pPr/>
              <a:t>‹Nº›</a:t>
            </a:fld>
            <a:endParaRPr lang="es-ES"/>
          </a:p>
        </p:txBody>
      </p:sp>
    </p:spTree>
    <p:extLst>
      <p:ext uri="{BB962C8B-B14F-4D97-AF65-F5344CB8AC3E}">
        <p14:creationId xmlns:p14="http://schemas.microsoft.com/office/powerpoint/2010/main" val="2084416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5" name="4 Marcador de encabezado"/>
          <p:cNvSpPr>
            <a:spLocks noGrp="1"/>
          </p:cNvSpPr>
          <p:nvPr>
            <p:ph type="hdr" sz="quarter" idx="10"/>
          </p:nvPr>
        </p:nvSpPr>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2C7140D-3D61-4FFE-85D6-8616C4562469}"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D6BF70E-9B48-44E6-93B6-A7E70647C1D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2C7140D-3D61-4FFE-85D6-8616C4562469}"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D6BF70E-9B48-44E6-93B6-A7E70647C1D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2C7140D-3D61-4FFE-85D6-8616C4562469}"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D6BF70E-9B48-44E6-93B6-A7E70647C1D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2C7140D-3D61-4FFE-85D6-8616C4562469}"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D6BF70E-9B48-44E6-93B6-A7E70647C1D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2C7140D-3D61-4FFE-85D6-8616C4562469}"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D6BF70E-9B48-44E6-93B6-A7E70647C1D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2C7140D-3D61-4FFE-85D6-8616C4562469}"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D6BF70E-9B48-44E6-93B6-A7E70647C1D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2C7140D-3D61-4FFE-85D6-8616C4562469}" type="datetimeFigureOut">
              <a:rPr lang="es-ES" smtClean="0"/>
              <a:pPr/>
              <a:t>06/05/2016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D6BF70E-9B48-44E6-93B6-A7E70647C1D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2C7140D-3D61-4FFE-85D6-8616C4562469}" type="datetimeFigureOut">
              <a:rPr lang="es-ES" smtClean="0"/>
              <a:pPr/>
              <a:t>06/05/2016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D6BF70E-9B48-44E6-93B6-A7E70647C1D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2C7140D-3D61-4FFE-85D6-8616C4562469}" type="datetimeFigureOut">
              <a:rPr lang="es-ES" smtClean="0"/>
              <a:pPr/>
              <a:t>06/05/2016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D6BF70E-9B48-44E6-93B6-A7E70647C1D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2C7140D-3D61-4FFE-85D6-8616C4562469}"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D6BF70E-9B48-44E6-93B6-A7E70647C1D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2C7140D-3D61-4FFE-85D6-8616C4562469}"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D6BF70E-9B48-44E6-93B6-A7E70647C1D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C7140D-3D61-4FFE-85D6-8616C4562469}" type="datetimeFigureOut">
              <a:rPr lang="es-ES" smtClean="0"/>
              <a:pPr/>
              <a:t>06/05/2016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6BF70E-9B48-44E6-93B6-A7E70647C1D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dirty="0" smtClean="0"/>
              <a:t>MONITORING, EVALUATION AND REPORTING</a:t>
            </a:r>
            <a:endParaRPr lang="es-ES" dirty="0"/>
          </a:p>
        </p:txBody>
      </p:sp>
      <p:sp>
        <p:nvSpPr>
          <p:cNvPr id="3" name="2 Subtítulo"/>
          <p:cNvSpPr>
            <a:spLocks noGrp="1"/>
          </p:cNvSpPr>
          <p:nvPr>
            <p:ph type="subTitle" idx="1"/>
          </p:nvPr>
        </p:nvSpPr>
        <p:spPr/>
        <p:txBody>
          <a:bodyPr/>
          <a:lstStyle/>
          <a:p>
            <a:r>
              <a:rPr lang="es-ES" dirty="0" smtClean="0"/>
              <a:t>Carmen Molina Navarro</a:t>
            </a:r>
            <a:endParaRPr lang="es-ES" dirty="0"/>
          </a:p>
        </p:txBody>
      </p:sp>
      <p:pic>
        <p:nvPicPr>
          <p:cNvPr id="11" name="10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524083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192802" y="0"/>
            <a:ext cx="4758397" cy="6858000"/>
          </a:xfrm>
          <a:prstGeom prst="rect">
            <a:avLst/>
          </a:prstGeom>
          <a:noFill/>
          <a:ln w="9525">
            <a:noFill/>
            <a:miter lim="800000"/>
            <a:headEnd/>
            <a:tailEnd/>
          </a:ln>
          <a:effectLst/>
        </p:spPr>
      </p:pic>
    </p:spTree>
    <p:extLst>
      <p:ext uri="{BB962C8B-B14F-4D97-AF65-F5344CB8AC3E}">
        <p14:creationId xmlns:p14="http://schemas.microsoft.com/office/powerpoint/2010/main" val="2584714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785794"/>
            <a:ext cx="8643998" cy="1928826"/>
          </a:xfrm>
        </p:spPr>
        <p:txBody>
          <a:bodyPr numCol="1">
            <a:normAutofit fontScale="90000"/>
          </a:bodyPr>
          <a:lstStyle/>
          <a:p>
            <a:pPr algn="l"/>
            <a:r>
              <a:rPr lang="es-ES" dirty="0" smtClean="0"/>
              <a:t/>
            </a:r>
            <a:br>
              <a:rPr lang="es-ES" dirty="0" smtClean="0"/>
            </a:br>
            <a:r>
              <a:rPr lang="en-US" sz="2200" dirty="0" smtClean="0"/>
              <a:t/>
            </a:r>
            <a:br>
              <a:rPr lang="en-US" sz="2200" dirty="0" smtClean="0"/>
            </a:br>
            <a:r>
              <a:rPr lang="es-ES" sz="2200" dirty="0" smtClean="0"/>
              <a:t> </a:t>
            </a:r>
            <a:r>
              <a:rPr lang="es-ES" sz="2200" b="1" dirty="0" smtClean="0">
                <a:solidFill>
                  <a:srgbClr val="FF0000"/>
                </a:solidFill>
              </a:rPr>
              <a:t>- </a:t>
            </a:r>
            <a:r>
              <a:rPr lang="es-ES" sz="2200" b="1" dirty="0" err="1" smtClean="0">
                <a:solidFill>
                  <a:srgbClr val="FF0000"/>
                </a:solidFill>
              </a:rPr>
              <a:t>Transnational</a:t>
            </a:r>
            <a:r>
              <a:rPr lang="es-ES" sz="2200" b="1" dirty="0" smtClean="0">
                <a:solidFill>
                  <a:srgbClr val="FF0000"/>
                </a:solidFill>
              </a:rPr>
              <a:t> </a:t>
            </a:r>
            <a:r>
              <a:rPr lang="es-ES" sz="2200" b="1" dirty="0" err="1" smtClean="0">
                <a:solidFill>
                  <a:srgbClr val="FF0000"/>
                </a:solidFill>
              </a:rPr>
              <a:t>meetings</a:t>
            </a:r>
            <a:r>
              <a:rPr lang="es-ES" sz="2200" b="1" dirty="0" smtClean="0">
                <a:solidFill>
                  <a:srgbClr val="FF0000"/>
                </a:solidFill>
              </a:rPr>
              <a:t>:</a:t>
            </a:r>
            <a:r>
              <a:rPr lang="es-ES" sz="2200" dirty="0" smtClean="0"/>
              <a:t/>
            </a:r>
            <a:br>
              <a:rPr lang="es-ES" sz="2200" dirty="0" smtClean="0"/>
            </a:br>
            <a:r>
              <a:rPr lang="es-ES" sz="2200" dirty="0" smtClean="0"/>
              <a:t/>
            </a:r>
            <a:br>
              <a:rPr lang="es-ES" sz="2200" dirty="0" smtClean="0"/>
            </a:br>
            <a:r>
              <a:rPr lang="es-ES" sz="2200" dirty="0" smtClean="0"/>
              <a:t>T</a:t>
            </a:r>
            <a:r>
              <a:rPr lang="en-GB" sz="2200" dirty="0" smtClean="0"/>
              <a:t>he assistants will have to sign </a:t>
            </a:r>
            <a:r>
              <a:rPr lang="en-GB" sz="2200" b="1" dirty="0" smtClean="0"/>
              <a:t>attendance sheets.</a:t>
            </a:r>
            <a:endParaRPr lang="es-ES" sz="22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3.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the</a:t>
            </a:r>
            <a:r>
              <a:rPr lang="es-ES" sz="2600" b="1" dirty="0" smtClean="0"/>
              <a:t> personal:</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2338431" y="0"/>
            <a:ext cx="4467138" cy="6858000"/>
          </a:xfrm>
          <a:prstGeom prst="rect">
            <a:avLst/>
          </a:prstGeom>
          <a:noFill/>
          <a:ln w="9525">
            <a:noFill/>
            <a:miter lim="800000"/>
            <a:headEnd/>
            <a:tailEnd/>
          </a:ln>
          <a:effectLst/>
        </p:spPr>
      </p:pic>
    </p:spTree>
    <p:extLst>
      <p:ext uri="{BB962C8B-B14F-4D97-AF65-F5344CB8AC3E}">
        <p14:creationId xmlns:p14="http://schemas.microsoft.com/office/powerpoint/2010/main" val="2584714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1928802"/>
            <a:ext cx="8643998" cy="1928826"/>
          </a:xfrm>
        </p:spPr>
        <p:txBody>
          <a:bodyPr numCol="1">
            <a:normAutofit fontScale="90000"/>
          </a:bodyPr>
          <a:lstStyle/>
          <a:p>
            <a:pPr algn="l"/>
            <a:r>
              <a:rPr lang="es-ES" dirty="0" smtClean="0"/>
              <a:t/>
            </a:r>
            <a:br>
              <a:rPr lang="es-ES" dirty="0" smtClean="0"/>
            </a:br>
            <a:r>
              <a:rPr lang="en-US" sz="2200" dirty="0" smtClean="0"/>
              <a:t/>
            </a:r>
            <a:br>
              <a:rPr lang="en-US" sz="2200" dirty="0" smtClean="0"/>
            </a:br>
            <a:r>
              <a:rPr lang="es-ES" sz="2200" dirty="0" smtClean="0"/>
              <a:t> </a:t>
            </a:r>
            <a:r>
              <a:rPr lang="es-ES" sz="2200" b="1" dirty="0" smtClean="0">
                <a:solidFill>
                  <a:srgbClr val="FF0000"/>
                </a:solidFill>
              </a:rPr>
              <a:t>- </a:t>
            </a:r>
            <a:r>
              <a:rPr lang="es-ES" sz="2200" b="1" dirty="0" err="1" smtClean="0">
                <a:solidFill>
                  <a:srgbClr val="FF0000"/>
                </a:solidFill>
              </a:rPr>
              <a:t>Transnational</a:t>
            </a:r>
            <a:r>
              <a:rPr lang="es-ES" sz="2200" b="1" dirty="0" smtClean="0">
                <a:solidFill>
                  <a:srgbClr val="FF0000"/>
                </a:solidFill>
              </a:rPr>
              <a:t> </a:t>
            </a:r>
            <a:r>
              <a:rPr lang="es-ES" sz="2200" b="1" dirty="0" err="1" smtClean="0">
                <a:solidFill>
                  <a:srgbClr val="FF0000"/>
                </a:solidFill>
              </a:rPr>
              <a:t>meetings</a:t>
            </a:r>
            <a:r>
              <a:rPr lang="es-ES" sz="2200" b="1" dirty="0" smtClean="0">
                <a:solidFill>
                  <a:srgbClr val="FF0000"/>
                </a:solidFill>
              </a:rPr>
              <a:t>:</a:t>
            </a:r>
            <a:r>
              <a:rPr lang="es-ES" sz="2200" dirty="0" smtClean="0"/>
              <a:t/>
            </a:r>
            <a:br>
              <a:rPr lang="es-ES" sz="2200" dirty="0" smtClean="0"/>
            </a:br>
            <a:r>
              <a:rPr lang="es-ES" sz="2200" dirty="0" smtClean="0"/>
              <a:t/>
            </a:r>
            <a:br>
              <a:rPr lang="es-ES" sz="2200" dirty="0" smtClean="0"/>
            </a:br>
            <a:r>
              <a:rPr lang="en-GB" sz="2200" dirty="0" smtClean="0"/>
              <a:t> Participants further will have fill out a </a:t>
            </a:r>
            <a:r>
              <a:rPr lang="en-GB" sz="2200" b="1" dirty="0" smtClean="0"/>
              <a:t>satisfaction questionnaire.</a:t>
            </a:r>
            <a:br>
              <a:rPr lang="en-GB" sz="2200" b="1" dirty="0" smtClean="0"/>
            </a:br>
            <a:r>
              <a:rPr lang="en-GB" sz="2200" b="1" dirty="0" smtClean="0"/>
              <a:t/>
            </a:r>
            <a:br>
              <a:rPr lang="en-GB" sz="2200" b="1" dirty="0" smtClean="0"/>
            </a:br>
            <a:r>
              <a:rPr lang="en-GB" sz="2200" dirty="0" smtClean="0"/>
              <a:t> The host entity will also prepare </a:t>
            </a:r>
            <a:r>
              <a:rPr lang="en-GB" sz="2200" b="1" dirty="0" smtClean="0"/>
              <a:t>the minutes of the conclusions and agreements </a:t>
            </a:r>
            <a:r>
              <a:rPr lang="en-GB" sz="2200" dirty="0" smtClean="0"/>
              <a:t>from the meeting, which serve to both internal communication between the partners as well as to verify this activity to the National Agency.</a:t>
            </a:r>
            <a:br>
              <a:rPr lang="en-GB" sz="2200" dirty="0" smtClean="0"/>
            </a:br>
            <a:r>
              <a:rPr lang="es-ES" sz="2200" dirty="0" smtClean="0"/>
              <a:t/>
            </a:r>
            <a:br>
              <a:rPr lang="es-ES" sz="2200" dirty="0" smtClean="0"/>
            </a:br>
            <a:r>
              <a:rPr lang="en-GB" sz="2200" dirty="0" smtClean="0"/>
              <a:t>Finally, the partners will have to provide information on the participants to be included in the </a:t>
            </a:r>
            <a:r>
              <a:rPr lang="en-GB" sz="2200" b="1" dirty="0" smtClean="0"/>
              <a:t>Mobility tool.</a:t>
            </a:r>
            <a:endParaRPr lang="es-ES" sz="22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3.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the</a:t>
            </a:r>
            <a:r>
              <a:rPr lang="es-ES" sz="2600" b="1" dirty="0" smtClean="0"/>
              <a:t> personal:</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1142984"/>
            <a:ext cx="8643998" cy="4357718"/>
          </a:xfrm>
        </p:spPr>
        <p:txBody>
          <a:bodyPr numCol="1">
            <a:normAutofit fontScale="90000"/>
          </a:bodyPr>
          <a:lstStyle/>
          <a:p>
            <a:pPr algn="l"/>
            <a:r>
              <a:rPr lang="es-ES" dirty="0" smtClean="0"/>
              <a:t/>
            </a:r>
            <a:br>
              <a:rPr lang="es-ES" dirty="0" smtClean="0"/>
            </a:br>
            <a:r>
              <a:rPr lang="en-US" sz="2200" dirty="0" smtClean="0"/>
              <a:t/>
            </a:r>
            <a:br>
              <a:rPr lang="en-US" sz="2200" dirty="0" smtClean="0"/>
            </a:br>
            <a:r>
              <a:rPr lang="es-ES" sz="2200" dirty="0" smtClean="0"/>
              <a:t> </a:t>
            </a:r>
            <a:r>
              <a:rPr lang="es-ES" sz="2200" b="1" dirty="0" smtClean="0">
                <a:solidFill>
                  <a:srgbClr val="FF0000"/>
                </a:solidFill>
              </a:rPr>
              <a:t>- </a:t>
            </a:r>
            <a:r>
              <a:rPr lang="es-ES" sz="2200" b="1" dirty="0" err="1" smtClean="0">
                <a:solidFill>
                  <a:srgbClr val="FF0000"/>
                </a:solidFill>
              </a:rPr>
              <a:t>Intellectual</a:t>
            </a:r>
            <a:r>
              <a:rPr lang="es-ES" sz="2200" b="1" dirty="0" smtClean="0">
                <a:solidFill>
                  <a:srgbClr val="FF0000"/>
                </a:solidFill>
              </a:rPr>
              <a:t> outputs:</a:t>
            </a:r>
            <a:r>
              <a:rPr lang="es-ES" sz="2200" dirty="0" smtClean="0"/>
              <a:t/>
            </a:r>
            <a:br>
              <a:rPr lang="es-ES" sz="2200" dirty="0" smtClean="0"/>
            </a:br>
            <a:r>
              <a:rPr lang="es-ES" sz="2200" dirty="0" smtClean="0"/>
              <a:t/>
            </a:r>
            <a:br>
              <a:rPr lang="es-ES" sz="2200" dirty="0" smtClean="0"/>
            </a:br>
            <a:r>
              <a:rPr lang="en-GB" sz="2200" dirty="0" smtClean="0"/>
              <a:t> </a:t>
            </a:r>
            <a:r>
              <a:rPr lang="es-ES" sz="2200" dirty="0" err="1" smtClean="0"/>
              <a:t>Our</a:t>
            </a:r>
            <a:r>
              <a:rPr lang="es-ES" sz="2200" dirty="0" smtClean="0"/>
              <a:t> </a:t>
            </a:r>
            <a:r>
              <a:rPr lang="es-ES" sz="2200" dirty="0" err="1" smtClean="0"/>
              <a:t>intellectual</a:t>
            </a:r>
            <a:r>
              <a:rPr lang="es-ES" sz="2200" dirty="0" smtClean="0"/>
              <a:t> </a:t>
            </a:r>
            <a:r>
              <a:rPr lang="es-ES" sz="2200" dirty="0" err="1" smtClean="0"/>
              <a:t>products</a:t>
            </a:r>
            <a:r>
              <a:rPr lang="es-ES" sz="2200" dirty="0" smtClean="0"/>
              <a:t> are:</a:t>
            </a:r>
            <a:br>
              <a:rPr lang="es-ES" sz="2200" dirty="0" smtClean="0"/>
            </a:br>
            <a:r>
              <a:rPr lang="es-ES" sz="2200" dirty="0" smtClean="0"/>
              <a:t/>
            </a:r>
            <a:br>
              <a:rPr lang="es-ES" sz="2200" dirty="0" smtClean="0"/>
            </a:br>
            <a:r>
              <a:rPr lang="es-ES" sz="2200" b="1" dirty="0" smtClean="0"/>
              <a:t>- GH </a:t>
            </a:r>
            <a:r>
              <a:rPr lang="es-ES" sz="2200" b="1" dirty="0" err="1" smtClean="0"/>
              <a:t>Starters</a:t>
            </a:r>
            <a:r>
              <a:rPr lang="es-ES" sz="2200" b="1" dirty="0" smtClean="0"/>
              <a:t> Kit</a:t>
            </a:r>
            <a:r>
              <a:rPr lang="es-ES" sz="2200" dirty="0" smtClean="0"/>
              <a:t>: 10 </a:t>
            </a:r>
            <a:r>
              <a:rPr lang="es-ES" sz="2200" dirty="0" err="1" smtClean="0"/>
              <a:t>days</a:t>
            </a:r>
            <a:r>
              <a:rPr lang="es-ES" sz="2200" dirty="0" smtClean="0"/>
              <a:t> </a:t>
            </a:r>
            <a:r>
              <a:rPr lang="es-ES" sz="2200" dirty="0" err="1" smtClean="0"/>
              <a:t>Columbares</a:t>
            </a:r>
            <a:r>
              <a:rPr lang="es-ES" sz="2200" dirty="0" smtClean="0"/>
              <a:t> </a:t>
            </a:r>
            <a:r>
              <a:rPr lang="es-ES" sz="2200" dirty="0" err="1" smtClean="0"/>
              <a:t>proffessors</a:t>
            </a:r>
            <a:r>
              <a:rPr lang="es-ES" sz="2200" dirty="0" smtClean="0"/>
              <a:t> + 10 </a:t>
            </a:r>
            <a:r>
              <a:rPr lang="es-ES" sz="2200" dirty="0" err="1" smtClean="0"/>
              <a:t>days</a:t>
            </a:r>
            <a:r>
              <a:rPr lang="es-ES" sz="2200" dirty="0" smtClean="0"/>
              <a:t> </a:t>
            </a:r>
            <a:r>
              <a:rPr lang="es-ES" sz="2200" dirty="0" err="1" smtClean="0"/>
              <a:t>Insider</a:t>
            </a:r>
            <a:r>
              <a:rPr lang="es-ES" sz="2200" dirty="0" smtClean="0"/>
              <a:t> Access </a:t>
            </a:r>
            <a:r>
              <a:rPr lang="es-ES" sz="2200" dirty="0" err="1" smtClean="0"/>
              <a:t>technitians</a:t>
            </a:r>
            <a:r>
              <a:rPr lang="es-ES" sz="2200" dirty="0" smtClean="0"/>
              <a:t>.</a:t>
            </a:r>
            <a:br>
              <a:rPr lang="es-ES" sz="2200" dirty="0" smtClean="0"/>
            </a:br>
            <a:r>
              <a:rPr lang="es-ES" sz="2200" dirty="0" smtClean="0"/>
              <a:t/>
            </a:r>
            <a:br>
              <a:rPr lang="es-ES" sz="2200" dirty="0" smtClean="0"/>
            </a:br>
            <a:r>
              <a:rPr lang="es-ES" sz="2200" dirty="0" smtClean="0"/>
              <a:t>- </a:t>
            </a:r>
            <a:r>
              <a:rPr lang="es-ES" sz="2200" b="1" dirty="0" smtClean="0"/>
              <a:t>GH Manual</a:t>
            </a:r>
            <a:r>
              <a:rPr lang="es-ES" sz="2200" dirty="0" smtClean="0"/>
              <a:t>:</a:t>
            </a:r>
            <a:br>
              <a:rPr lang="es-ES" sz="2200" dirty="0" smtClean="0"/>
            </a:br>
            <a:r>
              <a:rPr lang="es-ES" sz="2200" dirty="0" smtClean="0"/>
              <a:t>   - 30 </a:t>
            </a:r>
            <a:r>
              <a:rPr lang="es-ES" sz="2200" dirty="0" err="1" smtClean="0"/>
              <a:t>days</a:t>
            </a:r>
            <a:r>
              <a:rPr lang="es-ES" sz="2200" dirty="0" smtClean="0"/>
              <a:t> </a:t>
            </a:r>
            <a:r>
              <a:rPr lang="es-ES" sz="2200" dirty="0" err="1" smtClean="0"/>
              <a:t>Columbares</a:t>
            </a:r>
            <a:r>
              <a:rPr lang="es-ES" sz="2200" dirty="0" smtClean="0"/>
              <a:t> </a:t>
            </a:r>
            <a:r>
              <a:rPr lang="es-ES" sz="2200" dirty="0" err="1" smtClean="0"/>
              <a:t>technitians</a:t>
            </a:r>
            <a:r>
              <a:rPr lang="es-ES" sz="2200" dirty="0" smtClean="0"/>
              <a:t/>
            </a:r>
            <a:br>
              <a:rPr lang="es-ES" sz="2200" dirty="0" smtClean="0"/>
            </a:br>
            <a:r>
              <a:rPr lang="es-ES" sz="2200" dirty="0" smtClean="0"/>
              <a:t>   - 5 </a:t>
            </a:r>
            <a:r>
              <a:rPr lang="es-ES" sz="2200" dirty="0" err="1" smtClean="0"/>
              <a:t>days</a:t>
            </a:r>
            <a:r>
              <a:rPr lang="es-ES" sz="2200" dirty="0" smtClean="0"/>
              <a:t> </a:t>
            </a:r>
            <a:r>
              <a:rPr lang="es-ES" sz="2200" dirty="0" err="1" smtClean="0"/>
              <a:t>Bassing</a:t>
            </a:r>
            <a:r>
              <a:rPr lang="es-ES" sz="2200" dirty="0" smtClean="0"/>
              <a:t> </a:t>
            </a:r>
            <a:r>
              <a:rPr lang="es-ES" sz="2200" dirty="0" err="1" smtClean="0"/>
              <a:t>Guir</a:t>
            </a:r>
            <a:r>
              <a:rPr lang="es-ES" sz="2200" dirty="0" smtClean="0"/>
              <a:t>, </a:t>
            </a:r>
            <a:r>
              <a:rPr lang="es-ES" sz="2200" dirty="0" err="1" smtClean="0"/>
              <a:t>Consorzio</a:t>
            </a:r>
            <a:r>
              <a:rPr lang="es-ES" sz="2200" dirty="0" smtClean="0"/>
              <a:t> </a:t>
            </a:r>
            <a:r>
              <a:rPr lang="es-ES" sz="2200" dirty="0" err="1" smtClean="0"/>
              <a:t>abn</a:t>
            </a:r>
            <a:r>
              <a:rPr lang="es-ES" sz="2200" dirty="0" smtClean="0"/>
              <a:t>, EA Center, Global </a:t>
            </a:r>
            <a:r>
              <a:rPr lang="es-ES" sz="2200" dirty="0" err="1" smtClean="0"/>
              <a:t>Playground</a:t>
            </a:r>
            <a:r>
              <a:rPr lang="es-ES" sz="2200" dirty="0" smtClean="0"/>
              <a:t/>
            </a:r>
            <a:br>
              <a:rPr lang="es-ES" sz="2200" dirty="0" smtClean="0"/>
            </a:br>
            <a:r>
              <a:rPr lang="es-ES" sz="2200" dirty="0" smtClean="0"/>
              <a:t>   - 8 </a:t>
            </a:r>
            <a:r>
              <a:rPr lang="es-ES" sz="2200" dirty="0" err="1" smtClean="0"/>
              <a:t>days</a:t>
            </a:r>
            <a:r>
              <a:rPr lang="es-ES" sz="2200" dirty="0" smtClean="0"/>
              <a:t> </a:t>
            </a:r>
            <a:r>
              <a:rPr lang="es-ES" sz="2200" dirty="0" err="1" smtClean="0"/>
              <a:t>Insider</a:t>
            </a:r>
            <a:r>
              <a:rPr lang="es-ES" sz="2200" dirty="0" smtClean="0"/>
              <a:t> Access</a:t>
            </a:r>
            <a:br>
              <a:rPr lang="es-ES" sz="2200" dirty="0" smtClean="0"/>
            </a:br>
            <a:r>
              <a:rPr lang="es-ES" sz="2200" dirty="0" smtClean="0"/>
              <a:t/>
            </a:r>
            <a:br>
              <a:rPr lang="es-ES" sz="2200" dirty="0" smtClean="0"/>
            </a:br>
            <a:r>
              <a:rPr lang="en-GB" sz="2200" dirty="0" smtClean="0"/>
              <a:t> </a:t>
            </a:r>
            <a:r>
              <a:rPr lang="es-ES" sz="2000" dirty="0" smtClean="0"/>
              <a:t/>
            </a:r>
            <a:br>
              <a:rPr lang="es-ES" sz="2000" dirty="0" smtClean="0"/>
            </a:br>
            <a:endParaRPr lang="es-ES" sz="22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3.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the</a:t>
            </a:r>
            <a:r>
              <a:rPr lang="es-ES" sz="2600" b="1" dirty="0" smtClean="0"/>
              <a:t> personal:</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2285992"/>
            <a:ext cx="8643998" cy="4357718"/>
          </a:xfrm>
        </p:spPr>
        <p:txBody>
          <a:bodyPr numCol="1">
            <a:normAutofit fontScale="90000"/>
          </a:bodyPr>
          <a:lstStyle/>
          <a:p>
            <a:pPr lvl="1"/>
            <a:r>
              <a:rPr lang="es-ES" sz="2000" dirty="0" smtClean="0"/>
              <a:t/>
            </a:r>
            <a:br>
              <a:rPr lang="es-ES" sz="2000" dirty="0" smtClean="0"/>
            </a:br>
            <a:r>
              <a:rPr lang="en-US" sz="2000" dirty="0" smtClean="0"/>
              <a:t/>
            </a:r>
            <a:br>
              <a:rPr lang="en-US" sz="2000" dirty="0" smtClean="0"/>
            </a:br>
            <a:r>
              <a:rPr lang="es-ES" sz="2000" dirty="0" smtClean="0"/>
              <a:t> </a:t>
            </a:r>
            <a:r>
              <a:rPr lang="es-ES" sz="2000" b="1" dirty="0" smtClean="0">
                <a:solidFill>
                  <a:srgbClr val="FF0000"/>
                </a:solidFill>
              </a:rPr>
              <a:t>- </a:t>
            </a:r>
            <a:r>
              <a:rPr lang="es-ES" sz="2000" b="1" dirty="0" err="1" smtClean="0">
                <a:solidFill>
                  <a:srgbClr val="FF0000"/>
                </a:solidFill>
              </a:rPr>
              <a:t>Intellectual</a:t>
            </a:r>
            <a:r>
              <a:rPr lang="es-ES" sz="2000" b="1" dirty="0" smtClean="0">
                <a:solidFill>
                  <a:srgbClr val="FF0000"/>
                </a:solidFill>
              </a:rPr>
              <a:t> outputs:</a:t>
            </a:r>
            <a:r>
              <a:rPr lang="es-ES" sz="2000" dirty="0" smtClean="0"/>
              <a:t/>
            </a:r>
            <a:br>
              <a:rPr lang="es-ES" sz="2000" dirty="0" smtClean="0"/>
            </a:br>
            <a:r>
              <a:rPr lang="es-ES" sz="2000" dirty="0" smtClean="0"/>
              <a:t/>
            </a:r>
            <a:br>
              <a:rPr lang="es-ES" sz="2000" dirty="0" smtClean="0"/>
            </a:br>
            <a:r>
              <a:rPr lang="en-GB" sz="2000" dirty="0" smtClean="0"/>
              <a:t> For the verification the partners will have to:</a:t>
            </a:r>
            <a:br>
              <a:rPr lang="en-GB" sz="2000" dirty="0" smtClean="0"/>
            </a:br>
            <a:r>
              <a:rPr lang="en-GB" sz="2000" dirty="0" smtClean="0"/>
              <a:t/>
            </a:r>
            <a:br>
              <a:rPr lang="en-GB" sz="2000" dirty="0" smtClean="0"/>
            </a:br>
            <a:r>
              <a:rPr lang="en-GB" sz="2000" dirty="0"/>
              <a:t>1. Send to </a:t>
            </a:r>
            <a:r>
              <a:rPr lang="en-GB" sz="2000" dirty="0" err="1"/>
              <a:t>Columbares</a:t>
            </a:r>
            <a:r>
              <a:rPr lang="en-GB" sz="2000" dirty="0"/>
              <a:t> the </a:t>
            </a:r>
            <a:r>
              <a:rPr lang="en-GB" sz="2000" b="1" dirty="0"/>
              <a:t>work sheets</a:t>
            </a:r>
            <a:r>
              <a:rPr lang="en-GB" sz="2000" dirty="0"/>
              <a:t> signed by the </a:t>
            </a:r>
            <a:r>
              <a:rPr lang="en-GB" sz="2000" dirty="0" smtClean="0"/>
              <a:t>workers, </a:t>
            </a:r>
            <a:r>
              <a:rPr lang="en-GB" sz="2000" dirty="0"/>
              <a:t>which indicate the hours spent by their staff (work or volunteer) on the development of these intellectual products, as well as the name of the staff category under the terms indicated in Annex III of the agreement, dates and total number of working days. The work sheets should be sent in June 2015 (GH Starters Kit) and July 2016 (GH Manual</a:t>
            </a:r>
            <a:r>
              <a:rPr lang="en-GB" sz="2000" dirty="0" smtClean="0"/>
              <a:t>).</a:t>
            </a:r>
            <a:r>
              <a:rPr lang="es-ES" sz="2000" dirty="0"/>
              <a:t/>
            </a:r>
            <a:br>
              <a:rPr lang="es-ES" sz="2000" dirty="0"/>
            </a:br>
            <a:r>
              <a:rPr lang="es-ES" sz="2000" dirty="0" smtClean="0"/>
              <a:t>2. </a:t>
            </a:r>
            <a:r>
              <a:rPr lang="en-GB" sz="2000" dirty="0" smtClean="0"/>
              <a:t>Send </a:t>
            </a:r>
            <a:r>
              <a:rPr lang="en-GB" sz="2000" dirty="0"/>
              <a:t>to </a:t>
            </a:r>
            <a:r>
              <a:rPr lang="en-GB" sz="2000" dirty="0" err="1"/>
              <a:t>Columbares</a:t>
            </a:r>
            <a:r>
              <a:rPr lang="en-GB" sz="2000" dirty="0"/>
              <a:t> Association </a:t>
            </a:r>
            <a:r>
              <a:rPr lang="en-GB" sz="2000" b="1" dirty="0"/>
              <a:t>payroll of workers or voluntary agreements</a:t>
            </a:r>
            <a:r>
              <a:rPr lang="en-GB" sz="2000" dirty="0"/>
              <a:t>, which should coincide with the date of preparation of the corresponding intellectual products. </a:t>
            </a:r>
            <a:r>
              <a:rPr lang="es-ES" sz="2000" dirty="0"/>
              <a:t/>
            </a:r>
            <a:br>
              <a:rPr lang="es-ES" sz="2000" dirty="0"/>
            </a:br>
            <a:r>
              <a:rPr lang="es-ES" sz="2000" dirty="0" smtClean="0"/>
              <a:t>3. </a:t>
            </a:r>
            <a:r>
              <a:rPr lang="en-GB" sz="2000" b="1" dirty="0" smtClean="0"/>
              <a:t>Upload </a:t>
            </a:r>
            <a:r>
              <a:rPr lang="en-GB" sz="2000" b="1" dirty="0"/>
              <a:t>the intellectual outputs in your websites</a:t>
            </a:r>
            <a:r>
              <a:rPr lang="en-GB" sz="2000" dirty="0" smtClean="0"/>
              <a:t>.</a:t>
            </a:r>
            <a:br>
              <a:rPr lang="en-GB" sz="2000" dirty="0" smtClean="0"/>
            </a:br>
            <a:r>
              <a:rPr lang="en-GB" sz="2000" dirty="0"/>
              <a:t/>
            </a:r>
            <a:br>
              <a:rPr lang="en-GB" sz="2000" dirty="0"/>
            </a:br>
            <a:r>
              <a:rPr lang="en-GB" sz="2000" dirty="0" smtClean="0"/>
              <a:t>The Association </a:t>
            </a:r>
            <a:r>
              <a:rPr lang="en-GB" sz="2000" dirty="0" err="1"/>
              <a:t>Columbares</a:t>
            </a:r>
            <a:r>
              <a:rPr lang="en-GB" sz="2000" dirty="0"/>
              <a:t> will upload the Intellectual Outputs in the dissemination platform </a:t>
            </a:r>
            <a:r>
              <a:rPr lang="en-GB" sz="2000" dirty="0" smtClean="0"/>
              <a:t>and </a:t>
            </a:r>
            <a:r>
              <a:rPr lang="en-GB" sz="2000" dirty="0"/>
              <a:t>the information on the working hours in the Mobility tool.</a:t>
            </a:r>
            <a:r>
              <a:rPr lang="es-ES" sz="2000" dirty="0"/>
              <a:t/>
            </a:r>
            <a:br>
              <a:rPr lang="es-ES" sz="2000" dirty="0"/>
            </a:br>
            <a:r>
              <a:rPr lang="es-ES" sz="2200" dirty="0"/>
              <a:t/>
            </a:r>
            <a:br>
              <a:rPr lang="es-ES" sz="2200" dirty="0"/>
            </a:br>
            <a:r>
              <a:rPr lang="es-ES" sz="2200" dirty="0" smtClean="0"/>
              <a:t/>
            </a:r>
            <a:br>
              <a:rPr lang="es-ES" sz="2200" dirty="0" smtClean="0"/>
            </a:br>
            <a:r>
              <a:rPr lang="es-ES" sz="4000" dirty="0" smtClean="0"/>
              <a:t/>
            </a:r>
            <a:br>
              <a:rPr lang="es-ES" sz="4000" dirty="0" smtClean="0"/>
            </a:br>
            <a:r>
              <a:rPr lang="en-GB" sz="4000" dirty="0" smtClean="0"/>
              <a:t> </a:t>
            </a:r>
            <a:r>
              <a:rPr lang="es-ES" sz="3600" dirty="0" smtClean="0"/>
              <a:t/>
            </a:r>
            <a:br>
              <a:rPr lang="es-ES" sz="3600" dirty="0" smtClean="0"/>
            </a:br>
            <a:endParaRPr lang="es-ES" sz="40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3.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the</a:t>
            </a:r>
            <a:r>
              <a:rPr lang="es-ES" sz="2600" b="1" dirty="0" smtClean="0"/>
              <a:t> personal:</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rot="5400000">
            <a:off x="2071670" y="-1067505"/>
            <a:ext cx="5000660" cy="8993014"/>
          </a:xfrm>
          <a:prstGeom prst="rect">
            <a:avLst/>
          </a:prstGeom>
          <a:noFill/>
          <a:ln w="9525">
            <a:noFill/>
            <a:miter lim="800000"/>
            <a:headEnd/>
            <a:tailEnd/>
          </a:ln>
          <a:effectLst/>
        </p:spPr>
      </p:pic>
    </p:spTree>
    <p:extLst>
      <p:ext uri="{BB962C8B-B14F-4D97-AF65-F5344CB8AC3E}">
        <p14:creationId xmlns:p14="http://schemas.microsoft.com/office/powerpoint/2010/main" val="2584714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3929066"/>
            <a:ext cx="8643998" cy="2500330"/>
          </a:xfrm>
        </p:spPr>
        <p:txBody>
          <a:bodyPr numCol="1">
            <a:normAutofit fontScale="90000"/>
          </a:bodyPr>
          <a:lstStyle/>
          <a:p>
            <a:pPr algn="l"/>
            <a:r>
              <a:rPr lang="es-ES" sz="2200" dirty="0" smtClean="0"/>
              <a:t/>
            </a:r>
            <a:br>
              <a:rPr lang="es-ES" sz="2200" dirty="0" smtClean="0"/>
            </a:br>
            <a:r>
              <a:rPr lang="en-US" sz="2200" dirty="0" smtClean="0"/>
              <a:t/>
            </a:r>
            <a:br>
              <a:rPr lang="en-US" sz="2200" dirty="0" smtClean="0"/>
            </a:br>
            <a:r>
              <a:rPr lang="es-ES" sz="2200" dirty="0"/>
              <a:t/>
            </a:r>
            <a:br>
              <a:rPr lang="es-ES" sz="2200" dirty="0"/>
            </a:br>
            <a:r>
              <a:rPr lang="es-ES" sz="2200" dirty="0"/>
              <a:t/>
            </a:r>
            <a:br>
              <a:rPr lang="es-ES" sz="2200" dirty="0"/>
            </a:br>
            <a:r>
              <a:rPr lang="es-ES" sz="2200" dirty="0" smtClean="0"/>
              <a:t> </a:t>
            </a:r>
            <a:r>
              <a:rPr lang="es-ES" sz="2200" b="1" dirty="0" smtClean="0">
                <a:solidFill>
                  <a:srgbClr val="FF0000"/>
                </a:solidFill>
              </a:rPr>
              <a:t>- </a:t>
            </a:r>
            <a:r>
              <a:rPr lang="es-ES" sz="2200" b="1" dirty="0" err="1" smtClean="0">
                <a:solidFill>
                  <a:srgbClr val="FF0000"/>
                </a:solidFill>
              </a:rPr>
              <a:t>Inital</a:t>
            </a:r>
            <a:r>
              <a:rPr lang="es-ES" sz="2200" b="1" dirty="0" smtClean="0">
                <a:solidFill>
                  <a:srgbClr val="FF0000"/>
                </a:solidFill>
              </a:rPr>
              <a:t> training </a:t>
            </a:r>
            <a:r>
              <a:rPr lang="es-ES" sz="2200" b="1" dirty="0" err="1" smtClean="0">
                <a:solidFill>
                  <a:srgbClr val="FF0000"/>
                </a:solidFill>
              </a:rPr>
              <a:t>course</a:t>
            </a:r>
            <a:r>
              <a:rPr lang="es-ES" sz="2200" b="1" dirty="0" smtClean="0">
                <a:solidFill>
                  <a:srgbClr val="FF0000"/>
                </a:solidFill>
              </a:rPr>
              <a:t>:</a:t>
            </a:r>
            <a:r>
              <a:rPr lang="es-ES" sz="2200" dirty="0" smtClean="0"/>
              <a:t/>
            </a:r>
            <a:br>
              <a:rPr lang="es-ES" sz="2200" dirty="0" smtClean="0"/>
            </a:br>
            <a:r>
              <a:rPr lang="es-ES" sz="2200" dirty="0" smtClean="0"/>
              <a:t/>
            </a:r>
            <a:br>
              <a:rPr lang="es-ES" sz="2200" dirty="0" smtClean="0"/>
            </a:br>
            <a:r>
              <a:rPr lang="en-GB" sz="2200" dirty="0" smtClean="0"/>
              <a:t> For the verification the partners will have to:</a:t>
            </a:r>
            <a:br>
              <a:rPr lang="en-GB" sz="2200" dirty="0" smtClean="0"/>
            </a:br>
            <a:r>
              <a:rPr lang="en-GB" sz="2200" dirty="0" smtClean="0"/>
              <a:t/>
            </a:r>
            <a:br>
              <a:rPr lang="en-GB" sz="2200" dirty="0" smtClean="0"/>
            </a:br>
            <a:r>
              <a:rPr lang="en-GB" sz="2200" b="1" dirty="0" smtClean="0"/>
              <a:t>1. Sign attendance sheets.</a:t>
            </a:r>
            <a:br>
              <a:rPr lang="en-GB" sz="2200" b="1" dirty="0" smtClean="0"/>
            </a:br>
            <a:r>
              <a:rPr lang="en-GB" sz="2200" b="1" dirty="0" smtClean="0"/>
              <a:t>2. Fill an evaluation questionnaires </a:t>
            </a:r>
            <a:r>
              <a:rPr lang="en-GB" sz="2200" dirty="0" smtClean="0"/>
              <a:t>at the end of the </a:t>
            </a:r>
            <a:r>
              <a:rPr lang="en-GB" sz="2200" b="1" dirty="0" smtClean="0"/>
              <a:t>training course </a:t>
            </a:r>
            <a:r>
              <a:rPr lang="en-GB" sz="2200" dirty="0" smtClean="0"/>
              <a:t>and in the </a:t>
            </a:r>
            <a:r>
              <a:rPr lang="en-GB" sz="2200" b="1" dirty="0" smtClean="0"/>
              <a:t>Mobility Tool</a:t>
            </a:r>
            <a:r>
              <a:rPr lang="en-GB" sz="2200" dirty="0" smtClean="0"/>
              <a:t>.</a:t>
            </a:r>
            <a:br>
              <a:rPr lang="en-GB" sz="2200" dirty="0" smtClean="0"/>
            </a:br>
            <a:r>
              <a:rPr lang="es-ES" sz="2400" dirty="0" smtClean="0"/>
              <a:t> 3. </a:t>
            </a:r>
            <a:r>
              <a:rPr lang="en-GB" sz="2400" dirty="0" smtClean="0"/>
              <a:t>Send to </a:t>
            </a:r>
            <a:r>
              <a:rPr lang="en-GB" sz="2400" dirty="0" err="1" smtClean="0"/>
              <a:t>Columbares</a:t>
            </a:r>
            <a:r>
              <a:rPr lang="en-GB" sz="2400" dirty="0" smtClean="0"/>
              <a:t> Association </a:t>
            </a:r>
            <a:r>
              <a:rPr lang="en-GB" sz="2400" b="1" dirty="0" smtClean="0"/>
              <a:t>payroll of workers or voluntary agreements</a:t>
            </a:r>
            <a:r>
              <a:rPr lang="en-GB" sz="2400" dirty="0" smtClean="0"/>
              <a:t>, which should coincide with the date of the training course. </a:t>
            </a:r>
            <a:r>
              <a:rPr lang="en-GB" sz="2200" dirty="0" smtClean="0"/>
              <a:t/>
            </a:r>
            <a:br>
              <a:rPr lang="en-GB" sz="2200" dirty="0" smtClean="0"/>
            </a:br>
            <a:r>
              <a:rPr lang="en-GB" sz="2200" dirty="0" smtClean="0"/>
              <a:t/>
            </a:r>
            <a:br>
              <a:rPr lang="en-GB" sz="2200" dirty="0" smtClean="0"/>
            </a:br>
            <a:r>
              <a:rPr lang="en-GB" sz="2200" dirty="0" smtClean="0"/>
              <a:t>CENEAM will prepare </a:t>
            </a:r>
            <a:r>
              <a:rPr lang="en-GB" sz="2200" b="1" dirty="0" smtClean="0"/>
              <a:t>attendance certificates.</a:t>
            </a:r>
            <a:r>
              <a:rPr lang="en-GB" sz="2200" dirty="0" smtClean="0"/>
              <a:t/>
            </a:r>
            <a:br>
              <a:rPr lang="en-GB" sz="2200" dirty="0" smtClean="0"/>
            </a:br>
            <a:r>
              <a:rPr lang="es-ES" sz="2200" dirty="0" smtClean="0"/>
              <a:t/>
            </a:r>
            <a:br>
              <a:rPr lang="es-ES" sz="2200" dirty="0" smtClean="0"/>
            </a:br>
            <a:r>
              <a:rPr lang="es-ES" sz="9600" dirty="0" smtClean="0"/>
              <a:t/>
            </a:r>
            <a:br>
              <a:rPr lang="es-ES" sz="9600" dirty="0" smtClean="0"/>
            </a:br>
            <a:r>
              <a:rPr lang="en-GB" sz="9600" dirty="0" smtClean="0"/>
              <a:t> </a:t>
            </a:r>
            <a:r>
              <a:rPr lang="es-ES" sz="9600" dirty="0" smtClean="0"/>
              <a:t/>
            </a:r>
            <a:br>
              <a:rPr lang="es-ES" sz="9600" dirty="0" smtClean="0"/>
            </a:br>
            <a:endParaRPr lang="es-ES" sz="96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3.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the</a:t>
            </a:r>
            <a:r>
              <a:rPr lang="es-ES" sz="2600" b="1" dirty="0" smtClean="0"/>
              <a:t> personal:</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3929066"/>
            <a:ext cx="8643998" cy="2500330"/>
          </a:xfrm>
        </p:spPr>
        <p:txBody>
          <a:bodyPr numCol="1">
            <a:normAutofit fontScale="90000"/>
          </a:bodyPr>
          <a:lstStyle/>
          <a:p>
            <a:pPr algn="l"/>
            <a:r>
              <a:rPr lang="es-ES" sz="2200" dirty="0" smtClean="0"/>
              <a:t/>
            </a:r>
            <a:br>
              <a:rPr lang="es-ES" sz="2200" dirty="0" smtClean="0"/>
            </a:br>
            <a:r>
              <a:rPr lang="en-US" sz="2200" dirty="0" smtClean="0"/>
              <a:t/>
            </a:r>
            <a:br>
              <a:rPr lang="en-US" sz="2200" dirty="0" smtClean="0"/>
            </a:br>
            <a:r>
              <a:rPr lang="es-ES" sz="2200" dirty="0"/>
              <a:t/>
            </a:r>
            <a:br>
              <a:rPr lang="es-ES" sz="2200" dirty="0"/>
            </a:br>
            <a:r>
              <a:rPr lang="es-ES" sz="2200" dirty="0"/>
              <a:t/>
            </a:r>
            <a:br>
              <a:rPr lang="es-ES" sz="2200" dirty="0"/>
            </a:br>
            <a:r>
              <a:rPr lang="es-ES" sz="2200" dirty="0" smtClean="0"/>
              <a:t> </a:t>
            </a:r>
            <a:r>
              <a:rPr lang="es-ES" sz="2200" b="1" dirty="0" smtClean="0">
                <a:solidFill>
                  <a:srgbClr val="FF0000"/>
                </a:solidFill>
              </a:rPr>
              <a:t>- Final </a:t>
            </a:r>
            <a:r>
              <a:rPr lang="es-ES" sz="2200" b="1" dirty="0" err="1" smtClean="0">
                <a:solidFill>
                  <a:srgbClr val="FF0000"/>
                </a:solidFill>
              </a:rPr>
              <a:t>conference</a:t>
            </a:r>
            <a:r>
              <a:rPr lang="es-ES" sz="2200" b="1" dirty="0" smtClean="0">
                <a:solidFill>
                  <a:srgbClr val="FF0000"/>
                </a:solidFill>
              </a:rPr>
              <a:t>:</a:t>
            </a:r>
            <a:r>
              <a:rPr lang="es-ES" sz="2200" dirty="0" smtClean="0"/>
              <a:t/>
            </a:r>
            <a:br>
              <a:rPr lang="es-ES" sz="2200" dirty="0" smtClean="0"/>
            </a:br>
            <a:r>
              <a:rPr lang="es-ES" sz="2200" dirty="0" smtClean="0"/>
              <a:t/>
            </a:r>
            <a:br>
              <a:rPr lang="es-ES" sz="2200" dirty="0" smtClean="0"/>
            </a:br>
            <a:r>
              <a:rPr lang="en-GB" sz="2200" dirty="0" smtClean="0"/>
              <a:t> For the verification the partners will have to:</a:t>
            </a:r>
            <a:br>
              <a:rPr lang="en-GB" sz="2200" dirty="0" smtClean="0"/>
            </a:br>
            <a:r>
              <a:rPr lang="en-GB" sz="2200" dirty="0" smtClean="0"/>
              <a:t/>
            </a:r>
            <a:br>
              <a:rPr lang="en-GB" sz="2200" dirty="0" smtClean="0"/>
            </a:br>
            <a:r>
              <a:rPr lang="en-GB" sz="2200" b="1" dirty="0" smtClean="0"/>
              <a:t>1. Sign attendance sheets.</a:t>
            </a:r>
            <a:br>
              <a:rPr lang="en-GB" sz="2200" b="1" dirty="0" smtClean="0"/>
            </a:br>
            <a:r>
              <a:rPr lang="en-GB" sz="2200" b="1" dirty="0" smtClean="0"/>
              <a:t>2. Fill an evaluation questionnaires </a:t>
            </a:r>
            <a:r>
              <a:rPr lang="en-GB" sz="2200" dirty="0" smtClean="0"/>
              <a:t>at the end of the </a:t>
            </a:r>
            <a:r>
              <a:rPr lang="en-GB" sz="2200" b="1" dirty="0" smtClean="0"/>
              <a:t>training course </a:t>
            </a:r>
            <a:r>
              <a:rPr lang="en-GB" sz="2200" dirty="0" smtClean="0"/>
              <a:t>and in the </a:t>
            </a:r>
            <a:r>
              <a:rPr lang="en-GB" sz="2200" b="1" dirty="0" smtClean="0"/>
              <a:t>Mobility Tool</a:t>
            </a:r>
            <a:r>
              <a:rPr lang="en-GB" sz="2200" dirty="0" smtClean="0"/>
              <a:t>.</a:t>
            </a:r>
            <a:br>
              <a:rPr lang="en-GB" sz="2200" dirty="0" smtClean="0"/>
            </a:br>
            <a:r>
              <a:rPr lang="es-ES" sz="2400" dirty="0" smtClean="0"/>
              <a:t> 3. </a:t>
            </a:r>
            <a:r>
              <a:rPr lang="en-GB" sz="2400" dirty="0" smtClean="0"/>
              <a:t>Send to </a:t>
            </a:r>
            <a:r>
              <a:rPr lang="en-GB" sz="2400" dirty="0" err="1" smtClean="0"/>
              <a:t>Columbares</a:t>
            </a:r>
            <a:r>
              <a:rPr lang="en-GB" sz="2400" dirty="0" smtClean="0"/>
              <a:t> Association </a:t>
            </a:r>
            <a:r>
              <a:rPr lang="en-GB" sz="2400" b="1" dirty="0" smtClean="0"/>
              <a:t>payroll of workers or voluntary agreements</a:t>
            </a:r>
            <a:r>
              <a:rPr lang="en-GB" sz="2400" dirty="0" smtClean="0"/>
              <a:t>, which should coincide with the date of the training course. </a:t>
            </a:r>
            <a:r>
              <a:rPr lang="en-GB" sz="2200" dirty="0" smtClean="0"/>
              <a:t/>
            </a:r>
            <a:br>
              <a:rPr lang="en-GB" sz="2200" dirty="0" smtClean="0"/>
            </a:br>
            <a:r>
              <a:rPr lang="en-GB" sz="2200" dirty="0" smtClean="0"/>
              <a:t/>
            </a:r>
            <a:br>
              <a:rPr lang="en-GB" sz="2200" dirty="0" smtClean="0"/>
            </a:br>
            <a:r>
              <a:rPr lang="en-GB" sz="2200" dirty="0" smtClean="0"/>
              <a:t>CENEAM will prepare </a:t>
            </a:r>
            <a:r>
              <a:rPr lang="en-GB" sz="2200" b="1" dirty="0" smtClean="0"/>
              <a:t>attendance certificates.</a:t>
            </a:r>
            <a:r>
              <a:rPr lang="en-GB" sz="2200" dirty="0" smtClean="0"/>
              <a:t/>
            </a:r>
            <a:br>
              <a:rPr lang="en-GB" sz="2200" dirty="0" smtClean="0"/>
            </a:br>
            <a:r>
              <a:rPr lang="es-ES" sz="2200" dirty="0" smtClean="0"/>
              <a:t/>
            </a:r>
            <a:br>
              <a:rPr lang="es-ES" sz="2200" dirty="0" smtClean="0"/>
            </a:br>
            <a:r>
              <a:rPr lang="es-ES" sz="9600" dirty="0" smtClean="0"/>
              <a:t/>
            </a:r>
            <a:br>
              <a:rPr lang="es-ES" sz="9600" dirty="0" smtClean="0"/>
            </a:br>
            <a:r>
              <a:rPr lang="en-GB" sz="9600" dirty="0" smtClean="0"/>
              <a:t> </a:t>
            </a:r>
            <a:r>
              <a:rPr lang="es-ES" sz="9600" dirty="0" smtClean="0"/>
              <a:t/>
            </a:r>
            <a:br>
              <a:rPr lang="es-ES" sz="9600" dirty="0" smtClean="0"/>
            </a:br>
            <a:endParaRPr lang="es-ES" sz="96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3.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the</a:t>
            </a:r>
            <a:r>
              <a:rPr lang="es-ES" sz="2600" b="1" dirty="0" smtClean="0"/>
              <a:t> personal:</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3429000"/>
            <a:ext cx="8643998" cy="2500330"/>
          </a:xfrm>
        </p:spPr>
        <p:txBody>
          <a:bodyPr numCol="1">
            <a:normAutofit fontScale="90000"/>
          </a:bodyPr>
          <a:lstStyle/>
          <a:p>
            <a:pPr lvl="2"/>
            <a:r>
              <a:rPr lang="es-ES" sz="2200" dirty="0" smtClean="0"/>
              <a:t/>
            </a:r>
            <a:br>
              <a:rPr lang="es-ES" sz="2200" dirty="0" smtClean="0"/>
            </a:br>
            <a:r>
              <a:rPr lang="en-US" sz="2200" dirty="0" smtClean="0"/>
              <a:t/>
            </a:r>
            <a:br>
              <a:rPr lang="en-US" sz="2200" dirty="0" smtClean="0"/>
            </a:br>
            <a:r>
              <a:rPr lang="es-ES" sz="2200" dirty="0"/>
              <a:t/>
            </a:r>
            <a:br>
              <a:rPr lang="es-ES" sz="2200" dirty="0"/>
            </a:br>
            <a:r>
              <a:rPr lang="es-ES" sz="2200" dirty="0"/>
              <a:t/>
            </a:r>
            <a:br>
              <a:rPr lang="es-ES" sz="2200" dirty="0"/>
            </a:br>
            <a:r>
              <a:rPr lang="es-ES" sz="2200" dirty="0" smtClean="0"/>
              <a:t> </a:t>
            </a:r>
            <a:r>
              <a:rPr lang="es-ES" sz="2200" dirty="0"/>
              <a:t/>
            </a:r>
            <a:br>
              <a:rPr lang="es-ES" sz="2200" dirty="0"/>
            </a:br>
            <a:r>
              <a:rPr lang="en-GB" sz="2200" dirty="0" smtClean="0"/>
              <a:t/>
            </a:r>
            <a:br>
              <a:rPr lang="en-GB" sz="2200" dirty="0" smtClean="0"/>
            </a:br>
            <a:r>
              <a:rPr lang="es-ES" sz="2200" dirty="0" smtClean="0"/>
              <a:t/>
            </a:r>
            <a:br>
              <a:rPr lang="es-ES" sz="2200" dirty="0" smtClean="0"/>
            </a:br>
            <a:r>
              <a:rPr lang="en-US" sz="2200" b="1" dirty="0" smtClean="0"/>
              <a:t> </a:t>
            </a:r>
            <a:r>
              <a:rPr lang="en-US" sz="2200" b="1" dirty="0" smtClean="0">
                <a:solidFill>
                  <a:srgbClr val="FF0000"/>
                </a:solidFill>
              </a:rPr>
              <a:t>Websites and social networks of the partners:</a:t>
            </a:r>
            <a:br>
              <a:rPr lang="en-US" sz="2200" b="1" dirty="0" smtClean="0">
                <a:solidFill>
                  <a:srgbClr val="FF0000"/>
                </a:solidFill>
              </a:rPr>
            </a:br>
            <a:r>
              <a:rPr lang="es-ES" sz="2200" dirty="0" smtClean="0"/>
              <a:t/>
            </a:r>
            <a:br>
              <a:rPr lang="es-ES" sz="2200" dirty="0" smtClean="0"/>
            </a:br>
            <a:r>
              <a:rPr lang="en-GB" sz="2200" dirty="0" smtClean="0"/>
              <a:t>Partners will send the Association </a:t>
            </a:r>
            <a:r>
              <a:rPr lang="en-GB" sz="2200" dirty="0" err="1" smtClean="0"/>
              <a:t>Columbares</a:t>
            </a:r>
            <a:r>
              <a:rPr lang="en-GB" sz="2200" dirty="0" smtClean="0"/>
              <a:t> </a:t>
            </a:r>
            <a:r>
              <a:rPr lang="en-GB" sz="2200" b="1" dirty="0" smtClean="0"/>
              <a:t>links to the publications</a:t>
            </a:r>
            <a:r>
              <a:rPr lang="en-GB" sz="2200" dirty="0" smtClean="0"/>
              <a:t>.</a:t>
            </a:r>
            <a:br>
              <a:rPr lang="en-GB" sz="2200" dirty="0" smtClean="0"/>
            </a:br>
            <a:r>
              <a:rPr lang="es-ES" sz="2200" dirty="0" smtClean="0"/>
              <a:t/>
            </a:r>
            <a:br>
              <a:rPr lang="es-ES" sz="2200" dirty="0" smtClean="0"/>
            </a:br>
            <a:r>
              <a:rPr lang="en-GB" sz="2200" b="1" dirty="0">
                <a:solidFill>
                  <a:srgbClr val="FF0000"/>
                </a:solidFill>
              </a:rPr>
              <a:t>Press releases:</a:t>
            </a:r>
            <a:r>
              <a:rPr lang="en-GB" sz="2200" b="1" dirty="0" smtClean="0"/>
              <a:t/>
            </a:r>
            <a:br>
              <a:rPr lang="en-GB" sz="2200" b="1" dirty="0" smtClean="0"/>
            </a:br>
            <a:r>
              <a:rPr lang="es-ES" sz="2200" dirty="0" smtClean="0"/>
              <a:t/>
            </a:r>
            <a:br>
              <a:rPr lang="es-ES" sz="2200" dirty="0" smtClean="0"/>
            </a:br>
            <a:r>
              <a:rPr lang="es-ES" sz="2200" dirty="0" smtClean="0"/>
              <a:t>P</a:t>
            </a:r>
            <a:r>
              <a:rPr lang="en-GB" sz="2200" dirty="0" err="1" smtClean="0"/>
              <a:t>artners</a:t>
            </a:r>
            <a:r>
              <a:rPr lang="en-GB" sz="2200" dirty="0" smtClean="0"/>
              <a:t> must submit:</a:t>
            </a:r>
            <a:br>
              <a:rPr lang="en-GB" sz="2200" dirty="0" smtClean="0"/>
            </a:br>
            <a:r>
              <a:rPr lang="en-GB" sz="2200" dirty="0"/>
              <a:t/>
            </a:r>
            <a:br>
              <a:rPr lang="en-GB" sz="2200" dirty="0"/>
            </a:br>
            <a:r>
              <a:rPr lang="en-GB" sz="2200" dirty="0" smtClean="0"/>
              <a:t>- </a:t>
            </a:r>
            <a:r>
              <a:rPr lang="en-GB" sz="2200" b="1" dirty="0" smtClean="0"/>
              <a:t>Clippings </a:t>
            </a:r>
            <a:r>
              <a:rPr lang="en-GB" sz="2200" dirty="0" smtClean="0"/>
              <a:t>(digital or scanned) from the newspapers of</a:t>
            </a:r>
            <a:br>
              <a:rPr lang="en-GB" sz="2200" dirty="0" smtClean="0"/>
            </a:br>
            <a:r>
              <a:rPr lang="en-GB" sz="2200" dirty="0" smtClean="0"/>
              <a:t>- </a:t>
            </a:r>
            <a:r>
              <a:rPr lang="en-GB" sz="2200" b="1" dirty="0" smtClean="0"/>
              <a:t>Links to the news published in other media </a:t>
            </a:r>
            <a:r>
              <a:rPr lang="en-GB" sz="2200" dirty="0" smtClean="0"/>
              <a:t>(web and social networks of others entities, online newsletters, etc.).</a:t>
            </a:r>
            <a:br>
              <a:rPr lang="en-GB" sz="2200" dirty="0" smtClean="0"/>
            </a:br>
            <a:r>
              <a:rPr lang="en-GB" sz="2200" b="1" dirty="0" smtClean="0"/>
              <a:t>- Audio or video recordings</a:t>
            </a:r>
            <a:r>
              <a:rPr lang="en-GB" sz="2200" dirty="0" smtClean="0"/>
              <a:t> of TV or radio programmes. </a:t>
            </a:r>
            <a:r>
              <a:rPr lang="es-ES" sz="15700" dirty="0" smtClean="0"/>
              <a:t/>
            </a:r>
            <a:br>
              <a:rPr lang="es-ES" sz="15700" dirty="0" smtClean="0"/>
            </a:br>
            <a:r>
              <a:rPr lang="en-GB" sz="15700" dirty="0" smtClean="0"/>
              <a:t> </a:t>
            </a:r>
            <a:r>
              <a:rPr lang="es-ES" sz="15700" dirty="0" smtClean="0"/>
              <a:t/>
            </a:r>
            <a:br>
              <a:rPr lang="es-ES" sz="15700" dirty="0" smtClean="0"/>
            </a:br>
            <a:endParaRPr lang="es-ES" sz="157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4.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communication</a:t>
            </a:r>
            <a:r>
              <a:rPr lang="es-ES" sz="2600" b="1" dirty="0" smtClean="0"/>
              <a:t> and </a:t>
            </a:r>
            <a:r>
              <a:rPr lang="es-ES" sz="2600" b="1" dirty="0" err="1" smtClean="0"/>
              <a:t>dissemination</a:t>
            </a:r>
            <a:r>
              <a:rPr lang="es-ES" sz="2600" b="1" dirty="0" smtClean="0"/>
              <a:t>:</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3429000"/>
            <a:ext cx="8715436" cy="2071702"/>
          </a:xfrm>
        </p:spPr>
        <p:txBody>
          <a:bodyPr numCol="2">
            <a:noAutofit/>
          </a:bodyPr>
          <a:lstStyle/>
          <a:p>
            <a:pPr lvl="1"/>
            <a:r>
              <a:rPr lang="es-ES" sz="1500" b="1" dirty="0" smtClean="0">
                <a:solidFill>
                  <a:srgbClr val="FF0000"/>
                </a:solidFill>
              </a:rPr>
              <a:t>1. </a:t>
            </a:r>
            <a:r>
              <a:rPr lang="es-ES" sz="1500" b="1" dirty="0" err="1" smtClean="0">
                <a:solidFill>
                  <a:srgbClr val="FF0000"/>
                </a:solidFill>
              </a:rPr>
              <a:t>Technical</a:t>
            </a:r>
            <a:r>
              <a:rPr lang="es-ES" sz="1500" b="1" dirty="0" smtClean="0">
                <a:solidFill>
                  <a:srgbClr val="FF0000"/>
                </a:solidFill>
              </a:rPr>
              <a:t> </a:t>
            </a:r>
            <a:r>
              <a:rPr lang="es-ES" sz="1500" b="1" dirty="0" err="1" smtClean="0">
                <a:solidFill>
                  <a:srgbClr val="FF0000"/>
                </a:solidFill>
              </a:rPr>
              <a:t>monitoring</a:t>
            </a:r>
            <a:r>
              <a:rPr lang="es-ES" sz="1500" b="1" dirty="0" smtClean="0">
                <a:solidFill>
                  <a:srgbClr val="FF0000"/>
                </a:solidFill>
              </a:rPr>
              <a:t>, </a:t>
            </a:r>
            <a:r>
              <a:rPr lang="es-ES" sz="1500" b="1" dirty="0" err="1" smtClean="0">
                <a:solidFill>
                  <a:srgbClr val="FF0000"/>
                </a:solidFill>
              </a:rPr>
              <a:t>evaluation</a:t>
            </a:r>
            <a:r>
              <a:rPr lang="es-ES" sz="1500" b="1" dirty="0" smtClean="0">
                <a:solidFill>
                  <a:srgbClr val="FF0000"/>
                </a:solidFill>
              </a:rPr>
              <a:t> and </a:t>
            </a:r>
            <a:r>
              <a:rPr lang="es-ES" sz="1500" b="1" dirty="0" err="1" smtClean="0">
                <a:solidFill>
                  <a:srgbClr val="FF0000"/>
                </a:solidFill>
              </a:rPr>
              <a:t>reporting</a:t>
            </a:r>
            <a:r>
              <a:rPr lang="es-ES" sz="1500" b="1" dirty="0" smtClean="0">
                <a:solidFill>
                  <a:srgbClr val="FF0000"/>
                </a:solidFill>
              </a:rPr>
              <a:t>:</a:t>
            </a:r>
            <a:r>
              <a:rPr lang="es-ES" sz="1500" dirty="0" smtClean="0"/>
              <a:t/>
            </a:r>
            <a:br>
              <a:rPr lang="es-ES" sz="1500" dirty="0" smtClean="0"/>
            </a:br>
            <a:r>
              <a:rPr lang="es-ES" sz="1500" b="1" dirty="0" smtClean="0"/>
              <a:t>- </a:t>
            </a:r>
            <a:r>
              <a:rPr lang="es-ES" sz="1500" b="1" dirty="0" err="1" smtClean="0"/>
              <a:t>Internal</a:t>
            </a:r>
            <a:r>
              <a:rPr lang="es-ES" sz="1500" b="1" dirty="0" smtClean="0"/>
              <a:t>:</a:t>
            </a:r>
            <a:r>
              <a:rPr lang="es-ES" sz="1500" dirty="0" smtClean="0"/>
              <a:t/>
            </a:r>
            <a:br>
              <a:rPr lang="es-ES" sz="1500" dirty="0" smtClean="0"/>
            </a:br>
            <a:r>
              <a:rPr lang="es-ES" sz="1500" dirty="0"/>
              <a:t> </a:t>
            </a:r>
            <a:r>
              <a:rPr lang="es-ES" sz="1500" dirty="0" smtClean="0"/>
              <a:t>  - </a:t>
            </a:r>
            <a:r>
              <a:rPr lang="es-ES" sz="1500" dirty="0" err="1" smtClean="0"/>
              <a:t>Reports</a:t>
            </a:r>
            <a:r>
              <a:rPr lang="es-ES" sz="1500" dirty="0"/>
              <a:t/>
            </a:r>
            <a:br>
              <a:rPr lang="es-ES" sz="1500" dirty="0"/>
            </a:br>
            <a:r>
              <a:rPr lang="es-ES" sz="1500" b="1" dirty="0" smtClean="0"/>
              <a:t>- </a:t>
            </a:r>
            <a:r>
              <a:rPr lang="es-ES" sz="1500" b="1" dirty="0" err="1" smtClean="0"/>
              <a:t>External</a:t>
            </a:r>
            <a:r>
              <a:rPr lang="es-ES" sz="1500" b="1" dirty="0" smtClean="0"/>
              <a:t>:</a:t>
            </a:r>
            <a:r>
              <a:rPr lang="es-ES" sz="1500" dirty="0" smtClean="0"/>
              <a:t/>
            </a:r>
            <a:br>
              <a:rPr lang="es-ES" sz="1500" dirty="0" smtClean="0"/>
            </a:br>
            <a:r>
              <a:rPr lang="es-ES" sz="1500" dirty="0"/>
              <a:t> </a:t>
            </a:r>
            <a:r>
              <a:rPr lang="es-ES" sz="1500" dirty="0" smtClean="0"/>
              <a:t>  - </a:t>
            </a:r>
            <a:r>
              <a:rPr lang="es-ES" sz="1500" dirty="0" err="1" smtClean="0"/>
              <a:t>Follow</a:t>
            </a:r>
            <a:r>
              <a:rPr lang="es-ES" sz="1500" dirty="0" smtClean="0"/>
              <a:t>-up </a:t>
            </a:r>
            <a:r>
              <a:rPr lang="es-ES" sz="1500" dirty="0" err="1" smtClean="0"/>
              <a:t>report</a:t>
            </a:r>
            <a:r>
              <a:rPr lang="es-ES" sz="1500" dirty="0" smtClean="0"/>
              <a:t/>
            </a:r>
            <a:br>
              <a:rPr lang="es-ES" sz="1500" dirty="0" smtClean="0"/>
            </a:br>
            <a:r>
              <a:rPr lang="es-ES" sz="1500" dirty="0"/>
              <a:t> </a:t>
            </a:r>
            <a:r>
              <a:rPr lang="es-ES" sz="1500" dirty="0" smtClean="0"/>
              <a:t>  - Final </a:t>
            </a:r>
            <a:r>
              <a:rPr lang="es-ES" sz="1500" dirty="0" err="1" smtClean="0"/>
              <a:t>report</a:t>
            </a:r>
            <a:r>
              <a:rPr lang="es-ES" sz="1500" dirty="0" smtClean="0"/>
              <a:t/>
            </a:r>
            <a:br>
              <a:rPr lang="es-ES" sz="1500" dirty="0" smtClean="0"/>
            </a:br>
            <a:r>
              <a:rPr lang="es-ES" sz="1500" dirty="0"/>
              <a:t> </a:t>
            </a:r>
            <a:r>
              <a:rPr lang="es-ES" sz="1500" dirty="0" smtClean="0"/>
              <a:t>  - Erasmus+ </a:t>
            </a:r>
            <a:r>
              <a:rPr lang="es-ES" sz="1500" dirty="0" err="1" smtClean="0"/>
              <a:t>dissemination</a:t>
            </a:r>
            <a:r>
              <a:rPr lang="es-ES" sz="1500" dirty="0" smtClean="0"/>
              <a:t> </a:t>
            </a:r>
            <a:r>
              <a:rPr lang="es-ES" sz="1500" dirty="0" err="1" smtClean="0"/>
              <a:t>platform</a:t>
            </a:r>
            <a:r>
              <a:rPr lang="es-ES" sz="1500" dirty="0" smtClean="0"/>
              <a:t/>
            </a:r>
            <a:br>
              <a:rPr lang="es-ES" sz="1500" dirty="0" smtClean="0"/>
            </a:br>
            <a:r>
              <a:rPr lang="es-ES" sz="1500" dirty="0" smtClean="0"/>
              <a:t/>
            </a:r>
            <a:br>
              <a:rPr lang="es-ES" sz="1500" dirty="0" smtClean="0"/>
            </a:br>
            <a:r>
              <a:rPr lang="es-ES" sz="1500" b="1" dirty="0" smtClean="0">
                <a:solidFill>
                  <a:srgbClr val="FF0000"/>
                </a:solidFill>
              </a:rPr>
              <a:t>2. </a:t>
            </a:r>
            <a:r>
              <a:rPr lang="es-ES" sz="1500" b="1" dirty="0" err="1" smtClean="0">
                <a:solidFill>
                  <a:srgbClr val="FF0000"/>
                </a:solidFill>
              </a:rPr>
              <a:t>Economic</a:t>
            </a:r>
            <a:r>
              <a:rPr lang="es-ES" sz="1500" b="1" dirty="0" smtClean="0">
                <a:solidFill>
                  <a:srgbClr val="FF0000"/>
                </a:solidFill>
              </a:rPr>
              <a:t> </a:t>
            </a:r>
            <a:r>
              <a:rPr lang="es-ES" sz="1500" b="1" dirty="0" err="1" smtClean="0">
                <a:solidFill>
                  <a:srgbClr val="FF0000"/>
                </a:solidFill>
              </a:rPr>
              <a:t>monitoring</a:t>
            </a:r>
            <a:r>
              <a:rPr lang="es-ES" sz="1500" b="1" dirty="0" smtClean="0">
                <a:solidFill>
                  <a:srgbClr val="FF0000"/>
                </a:solidFill>
              </a:rPr>
              <a:t>, </a:t>
            </a:r>
            <a:r>
              <a:rPr lang="es-ES" sz="1500" b="1" dirty="0" err="1" smtClean="0">
                <a:solidFill>
                  <a:srgbClr val="FF0000"/>
                </a:solidFill>
              </a:rPr>
              <a:t>evaluation</a:t>
            </a:r>
            <a:r>
              <a:rPr lang="es-ES" sz="1500" b="1" dirty="0" smtClean="0">
                <a:solidFill>
                  <a:srgbClr val="FF0000"/>
                </a:solidFill>
              </a:rPr>
              <a:t> and </a:t>
            </a:r>
            <a:r>
              <a:rPr lang="es-ES" sz="1500" b="1" dirty="0" err="1" smtClean="0">
                <a:solidFill>
                  <a:srgbClr val="FF0000"/>
                </a:solidFill>
              </a:rPr>
              <a:t>reporting</a:t>
            </a:r>
            <a:r>
              <a:rPr lang="es-ES" sz="1500" b="1" dirty="0" smtClean="0">
                <a:solidFill>
                  <a:srgbClr val="FF0000"/>
                </a:solidFill>
              </a:rPr>
              <a:t>:</a:t>
            </a:r>
            <a:r>
              <a:rPr lang="es-ES" sz="1500" dirty="0"/>
              <a:t/>
            </a:r>
            <a:br>
              <a:rPr lang="es-ES" sz="1500" dirty="0"/>
            </a:br>
            <a:r>
              <a:rPr lang="es-ES" sz="1500" dirty="0" smtClean="0"/>
              <a:t>- General</a:t>
            </a:r>
            <a:br>
              <a:rPr lang="es-ES" sz="1500" dirty="0" smtClean="0"/>
            </a:br>
            <a:r>
              <a:rPr lang="es-ES" sz="1500" dirty="0" smtClean="0"/>
              <a:t>- </a:t>
            </a:r>
            <a:r>
              <a:rPr lang="es-ES" sz="1500" dirty="0" err="1" smtClean="0"/>
              <a:t>Reporting</a:t>
            </a:r>
            <a:r>
              <a:rPr lang="es-ES" sz="1500" dirty="0" smtClean="0"/>
              <a:t> of </a:t>
            </a:r>
            <a:r>
              <a:rPr lang="es-ES" sz="1500" dirty="0" err="1" smtClean="0"/>
              <a:t>the</a:t>
            </a:r>
            <a:r>
              <a:rPr lang="es-ES" sz="1500" dirty="0" smtClean="0"/>
              <a:t> </a:t>
            </a:r>
            <a:r>
              <a:rPr lang="es-ES" sz="1500" dirty="0" err="1" smtClean="0"/>
              <a:t>travel</a:t>
            </a:r>
            <a:r>
              <a:rPr lang="es-ES" sz="1500" dirty="0" smtClean="0"/>
              <a:t> expenses</a:t>
            </a:r>
            <a:br>
              <a:rPr lang="es-ES" sz="1500" dirty="0" smtClean="0"/>
            </a:br>
            <a:r>
              <a:rPr lang="es-ES" sz="1500" dirty="0" smtClean="0"/>
              <a:t>- </a:t>
            </a:r>
            <a:r>
              <a:rPr lang="es-ES" sz="1500" dirty="0" err="1" smtClean="0"/>
              <a:t>Other</a:t>
            </a:r>
            <a:r>
              <a:rPr lang="es-ES" sz="1500" dirty="0" smtClean="0"/>
              <a:t> expenses</a:t>
            </a:r>
            <a:br>
              <a:rPr lang="es-ES" sz="1500" dirty="0" smtClean="0"/>
            </a:br>
            <a:r>
              <a:rPr lang="es-ES" sz="1500" dirty="0"/>
              <a:t/>
            </a:r>
            <a:br>
              <a:rPr lang="es-ES" sz="1500" dirty="0"/>
            </a:br>
            <a:r>
              <a:rPr lang="es-ES" sz="1500" b="1" dirty="0">
                <a:solidFill>
                  <a:srgbClr val="FF0000"/>
                </a:solidFill>
              </a:rPr>
              <a:t>3. </a:t>
            </a:r>
            <a:r>
              <a:rPr lang="es-ES" sz="1500" b="1" dirty="0" err="1">
                <a:solidFill>
                  <a:srgbClr val="FF0000"/>
                </a:solidFill>
              </a:rPr>
              <a:t>Monitoring</a:t>
            </a:r>
            <a:r>
              <a:rPr lang="es-ES" sz="1500" b="1" dirty="0">
                <a:solidFill>
                  <a:srgbClr val="FF0000"/>
                </a:solidFill>
              </a:rPr>
              <a:t>, </a:t>
            </a:r>
            <a:r>
              <a:rPr lang="es-ES" sz="1500" b="1" dirty="0" err="1">
                <a:solidFill>
                  <a:srgbClr val="FF0000"/>
                </a:solidFill>
              </a:rPr>
              <a:t>evaluation</a:t>
            </a:r>
            <a:r>
              <a:rPr lang="es-ES" sz="1500" b="1" dirty="0">
                <a:solidFill>
                  <a:srgbClr val="FF0000"/>
                </a:solidFill>
              </a:rPr>
              <a:t> and </a:t>
            </a:r>
            <a:r>
              <a:rPr lang="es-ES" sz="1500" b="1" dirty="0" err="1">
                <a:solidFill>
                  <a:srgbClr val="FF0000"/>
                </a:solidFill>
              </a:rPr>
              <a:t>reporting</a:t>
            </a:r>
            <a:r>
              <a:rPr lang="es-ES" sz="1500" b="1" dirty="0">
                <a:solidFill>
                  <a:srgbClr val="FF0000"/>
                </a:solidFill>
              </a:rPr>
              <a:t> of </a:t>
            </a:r>
            <a:r>
              <a:rPr lang="es-ES" sz="1500" b="1" dirty="0" err="1">
                <a:solidFill>
                  <a:srgbClr val="FF0000"/>
                </a:solidFill>
              </a:rPr>
              <a:t>the</a:t>
            </a:r>
            <a:r>
              <a:rPr lang="es-ES" sz="1500" b="1" dirty="0">
                <a:solidFill>
                  <a:srgbClr val="FF0000"/>
                </a:solidFill>
              </a:rPr>
              <a:t> personal</a:t>
            </a:r>
            <a:r>
              <a:rPr lang="es-ES" sz="1500" b="1" dirty="0" smtClean="0">
                <a:solidFill>
                  <a:srgbClr val="FF0000"/>
                </a:solidFill>
              </a:rPr>
              <a:t>:</a:t>
            </a:r>
            <a:r>
              <a:rPr lang="es-ES" sz="1500" dirty="0"/>
              <a:t/>
            </a:r>
            <a:br>
              <a:rPr lang="es-ES" sz="1500" dirty="0"/>
            </a:br>
            <a:r>
              <a:rPr lang="es-ES" sz="1500" dirty="0" smtClean="0"/>
              <a:t>- </a:t>
            </a:r>
            <a:r>
              <a:rPr lang="es-ES" sz="1500" dirty="0" err="1" smtClean="0"/>
              <a:t>Transnational</a:t>
            </a:r>
            <a:r>
              <a:rPr lang="es-ES" sz="1500" dirty="0" smtClean="0"/>
              <a:t> </a:t>
            </a:r>
            <a:r>
              <a:rPr lang="es-ES" sz="1500" dirty="0" err="1" smtClean="0"/>
              <a:t>meetings</a:t>
            </a:r>
            <a:r>
              <a:rPr lang="es-ES" sz="1500" dirty="0" smtClean="0"/>
              <a:t/>
            </a:r>
            <a:br>
              <a:rPr lang="es-ES" sz="1500" dirty="0" smtClean="0"/>
            </a:br>
            <a:r>
              <a:rPr lang="es-ES" sz="1500" dirty="0" smtClean="0"/>
              <a:t>- </a:t>
            </a:r>
            <a:r>
              <a:rPr lang="es-ES" sz="1500" dirty="0" err="1" smtClean="0"/>
              <a:t>Intellectual</a:t>
            </a:r>
            <a:r>
              <a:rPr lang="es-ES" sz="1500" dirty="0" smtClean="0"/>
              <a:t> outputs</a:t>
            </a:r>
            <a:br>
              <a:rPr lang="es-ES" sz="1500" dirty="0" smtClean="0"/>
            </a:br>
            <a:r>
              <a:rPr lang="es-ES" sz="1500" dirty="0" smtClean="0"/>
              <a:t/>
            </a:r>
            <a:br>
              <a:rPr lang="es-ES" sz="1500" dirty="0" smtClean="0"/>
            </a:br>
            <a:r>
              <a:rPr lang="es-ES" sz="1500" dirty="0"/>
              <a:t/>
            </a:r>
            <a:br>
              <a:rPr lang="es-ES" sz="1500" dirty="0"/>
            </a:br>
            <a:r>
              <a:rPr lang="es-ES" sz="1500" dirty="0" smtClean="0"/>
              <a:t/>
            </a:r>
            <a:br>
              <a:rPr lang="es-ES" sz="1500" dirty="0" smtClean="0"/>
            </a:br>
            <a:r>
              <a:rPr lang="es-ES" sz="1500" dirty="0"/>
              <a:t/>
            </a:r>
            <a:br>
              <a:rPr lang="es-ES" sz="1500" dirty="0"/>
            </a:br>
            <a:r>
              <a:rPr lang="es-ES" sz="1500" dirty="0" smtClean="0"/>
              <a:t/>
            </a:r>
            <a:br>
              <a:rPr lang="es-ES" sz="1500" dirty="0" smtClean="0"/>
            </a:br>
            <a:r>
              <a:rPr lang="es-ES" sz="1500" dirty="0"/>
              <a:t/>
            </a:r>
            <a:br>
              <a:rPr lang="es-ES" sz="1500" dirty="0"/>
            </a:br>
            <a:r>
              <a:rPr lang="es-ES" sz="1500" dirty="0" smtClean="0"/>
              <a:t/>
            </a:r>
            <a:br>
              <a:rPr lang="es-ES" sz="1500" dirty="0" smtClean="0"/>
            </a:br>
            <a:r>
              <a:rPr lang="es-ES" sz="1500" dirty="0"/>
              <a:t/>
            </a:r>
            <a:br>
              <a:rPr lang="es-ES" sz="1500" dirty="0"/>
            </a:br>
            <a:r>
              <a:rPr lang="es-ES" sz="1500" dirty="0" smtClean="0"/>
              <a:t/>
            </a:r>
            <a:br>
              <a:rPr lang="es-ES" sz="1500" dirty="0" smtClean="0"/>
            </a:br>
            <a:r>
              <a:rPr lang="es-ES" sz="1500" dirty="0"/>
              <a:t/>
            </a:r>
            <a:br>
              <a:rPr lang="es-ES" sz="1500" dirty="0"/>
            </a:br>
            <a:r>
              <a:rPr lang="es-ES" sz="1500" dirty="0" smtClean="0"/>
              <a:t>- </a:t>
            </a:r>
            <a:r>
              <a:rPr lang="es-ES" sz="1500" dirty="0" err="1" smtClean="0"/>
              <a:t>Initial</a:t>
            </a:r>
            <a:r>
              <a:rPr lang="es-ES" sz="1500" dirty="0" smtClean="0"/>
              <a:t> training </a:t>
            </a:r>
            <a:r>
              <a:rPr lang="es-ES" sz="1500" dirty="0" err="1" smtClean="0"/>
              <a:t>course</a:t>
            </a:r>
            <a:r>
              <a:rPr lang="es-ES" sz="1500" dirty="0" smtClean="0"/>
              <a:t/>
            </a:r>
            <a:br>
              <a:rPr lang="es-ES" sz="1500" dirty="0" smtClean="0"/>
            </a:br>
            <a:r>
              <a:rPr lang="es-ES" sz="1500" dirty="0" smtClean="0"/>
              <a:t>- Final </a:t>
            </a:r>
            <a:r>
              <a:rPr lang="es-ES" sz="1500" dirty="0" err="1" smtClean="0"/>
              <a:t>conference</a:t>
            </a:r>
            <a:r>
              <a:rPr lang="es-ES" sz="1500" dirty="0" smtClean="0"/>
              <a:t/>
            </a:r>
            <a:br>
              <a:rPr lang="es-ES" sz="1500" dirty="0" smtClean="0"/>
            </a:br>
            <a:r>
              <a:rPr lang="es-ES" sz="1500" dirty="0"/>
              <a:t/>
            </a:r>
            <a:br>
              <a:rPr lang="es-ES" sz="1500" dirty="0"/>
            </a:br>
            <a:r>
              <a:rPr lang="en-GB" sz="1500" b="1" dirty="0">
                <a:solidFill>
                  <a:srgbClr val="FF0000"/>
                </a:solidFill>
              </a:rPr>
              <a:t> </a:t>
            </a:r>
            <a:r>
              <a:rPr lang="en-GB" sz="1500" b="1" dirty="0" smtClean="0">
                <a:solidFill>
                  <a:srgbClr val="FF0000"/>
                </a:solidFill>
              </a:rPr>
              <a:t>4. Monitoring</a:t>
            </a:r>
            <a:r>
              <a:rPr lang="en-GB" sz="1500" b="1" dirty="0">
                <a:solidFill>
                  <a:srgbClr val="FF0000"/>
                </a:solidFill>
              </a:rPr>
              <a:t>, evaluation and reporting of communication and dissemination</a:t>
            </a:r>
            <a:r>
              <a:rPr lang="en-GB" sz="1500" b="1" dirty="0" smtClean="0">
                <a:solidFill>
                  <a:srgbClr val="FF0000"/>
                </a:solidFill>
              </a:rPr>
              <a:t>:</a:t>
            </a:r>
            <a:r>
              <a:rPr lang="es-ES" sz="1500" dirty="0"/>
              <a:t/>
            </a:r>
            <a:br>
              <a:rPr lang="es-ES" sz="1500" dirty="0"/>
            </a:br>
            <a:r>
              <a:rPr lang="es-ES" sz="1500" dirty="0"/>
              <a:t>- </a:t>
            </a:r>
            <a:r>
              <a:rPr lang="en-US" sz="1500" dirty="0"/>
              <a:t>Websites and social networks of the partners</a:t>
            </a:r>
            <a:br>
              <a:rPr lang="en-US" sz="1500" dirty="0"/>
            </a:br>
            <a:r>
              <a:rPr lang="en-GB" sz="1500" dirty="0" smtClean="0"/>
              <a:t>- </a:t>
            </a:r>
            <a:r>
              <a:rPr lang="en-GB" sz="1500" dirty="0"/>
              <a:t>Press releases</a:t>
            </a:r>
            <a:br>
              <a:rPr lang="en-GB" sz="1500" dirty="0"/>
            </a:br>
            <a:r>
              <a:rPr lang="en-GB" sz="1500" dirty="0"/>
              <a:t>- Public presentations</a:t>
            </a:r>
            <a:r>
              <a:rPr lang="en-GB" sz="1500" b="1" dirty="0" smtClean="0"/>
              <a:t/>
            </a:r>
            <a:br>
              <a:rPr lang="en-GB" sz="1500" b="1" dirty="0" smtClean="0"/>
            </a:br>
            <a:r>
              <a:rPr lang="es-ES" sz="1500" dirty="0"/>
              <a:t/>
            </a:r>
            <a:br>
              <a:rPr lang="es-ES" sz="1500" dirty="0"/>
            </a:br>
            <a:r>
              <a:rPr lang="en-GB" sz="1500" dirty="0"/>
              <a:t> </a:t>
            </a:r>
            <a:r>
              <a:rPr lang="en-GB" sz="1500" b="1" dirty="0" smtClean="0">
                <a:solidFill>
                  <a:srgbClr val="FF0000"/>
                </a:solidFill>
              </a:rPr>
              <a:t>5. Monitoring</a:t>
            </a:r>
            <a:r>
              <a:rPr lang="en-GB" sz="1500" b="1" dirty="0">
                <a:solidFill>
                  <a:srgbClr val="FF0000"/>
                </a:solidFill>
              </a:rPr>
              <a:t>, evaluation and reporting of Mini Green Homes Programme</a:t>
            </a:r>
            <a:r>
              <a:rPr lang="en-GB" sz="1500" b="1" dirty="0" smtClean="0">
                <a:solidFill>
                  <a:srgbClr val="FF0000"/>
                </a:solidFill>
              </a:rPr>
              <a:t>:</a:t>
            </a:r>
            <a:r>
              <a:rPr lang="en-GB" sz="1500" dirty="0"/>
              <a:t/>
            </a:r>
            <a:br>
              <a:rPr lang="en-GB" sz="1500" dirty="0"/>
            </a:br>
            <a:r>
              <a:rPr lang="en-GB" sz="1500" dirty="0"/>
              <a:t>- Audits</a:t>
            </a:r>
            <a:br>
              <a:rPr lang="en-GB" sz="1500" dirty="0"/>
            </a:br>
            <a:r>
              <a:rPr lang="en-GB" sz="1500" dirty="0"/>
              <a:t>- Workshops</a:t>
            </a:r>
            <a:br>
              <a:rPr lang="en-GB" sz="1500" dirty="0"/>
            </a:br>
            <a:r>
              <a:rPr lang="en-GB" sz="1500" dirty="0"/>
              <a:t>- Results of saving energy, water and waste and changes in consumption habits and mobility </a:t>
            </a:r>
            <a:r>
              <a:rPr lang="en-GB" sz="1500" dirty="0" smtClean="0"/>
              <a:t/>
            </a:r>
            <a:br>
              <a:rPr lang="en-GB" sz="1500" dirty="0" smtClean="0"/>
            </a:br>
            <a:r>
              <a:rPr lang="en-GB" sz="1500" b="1" dirty="0">
                <a:solidFill>
                  <a:srgbClr val="FF0000"/>
                </a:solidFill>
              </a:rPr>
              <a:t/>
            </a:r>
            <a:br>
              <a:rPr lang="en-GB" sz="1500" b="1" dirty="0">
                <a:solidFill>
                  <a:srgbClr val="FF0000"/>
                </a:solidFill>
              </a:rPr>
            </a:br>
            <a:r>
              <a:rPr lang="en-GB" sz="1500" b="1" dirty="0">
                <a:solidFill>
                  <a:srgbClr val="FF0000"/>
                </a:solidFill>
              </a:rPr>
              <a:t> </a:t>
            </a:r>
            <a:r>
              <a:rPr lang="en-GB" sz="1500" b="1" dirty="0" smtClean="0">
                <a:solidFill>
                  <a:srgbClr val="FF0000"/>
                </a:solidFill>
              </a:rPr>
              <a:t>6. Monitoring</a:t>
            </a:r>
            <a:r>
              <a:rPr lang="en-GB" sz="1500" b="1" dirty="0">
                <a:solidFill>
                  <a:srgbClr val="FF0000"/>
                </a:solidFill>
              </a:rPr>
              <a:t>, evaluation and reporting of the International Green Homes network </a:t>
            </a:r>
            <a:r>
              <a:rPr lang="en-GB" sz="1500" b="1" dirty="0" smtClean="0">
                <a:solidFill>
                  <a:srgbClr val="FF0000"/>
                </a:solidFill>
              </a:rPr>
              <a:t/>
            </a:r>
            <a:br>
              <a:rPr lang="en-GB" sz="1500" b="1" dirty="0" smtClean="0">
                <a:solidFill>
                  <a:srgbClr val="FF0000"/>
                </a:solidFill>
              </a:rPr>
            </a:br>
            <a:r>
              <a:rPr lang="en-GB" sz="1500" b="1" dirty="0">
                <a:solidFill>
                  <a:srgbClr val="FF0000"/>
                </a:solidFill>
              </a:rPr>
              <a:t/>
            </a:r>
            <a:br>
              <a:rPr lang="en-GB" sz="1500" b="1" dirty="0">
                <a:solidFill>
                  <a:srgbClr val="FF0000"/>
                </a:solidFill>
              </a:rPr>
            </a:br>
            <a:r>
              <a:rPr lang="en-GB" sz="1500" b="1" dirty="0">
                <a:solidFill>
                  <a:srgbClr val="FF0000"/>
                </a:solidFill>
              </a:rPr>
              <a:t> 7. Monitoring, evaluation and reporting of the job shadowing activity</a:t>
            </a:r>
            <a:r>
              <a:rPr lang="es-ES" sz="1600" dirty="0"/>
              <a:t/>
            </a:r>
            <a:br>
              <a:rPr lang="es-ES" sz="1600" dirty="0"/>
            </a:br>
            <a:r>
              <a:rPr lang="es-ES" sz="1600" dirty="0" smtClean="0"/>
              <a:t/>
            </a:r>
            <a:br>
              <a:rPr lang="es-ES" sz="1600" dirty="0" smtClean="0"/>
            </a:br>
            <a:r>
              <a:rPr lang="es-ES" sz="1600" dirty="0"/>
              <a:t/>
            </a:r>
            <a:br>
              <a:rPr lang="es-ES" sz="1600" dirty="0"/>
            </a:br>
            <a:r>
              <a:rPr lang="es-ES" sz="1600" dirty="0" smtClean="0"/>
              <a:t/>
            </a:r>
            <a:br>
              <a:rPr lang="es-ES" sz="1600" dirty="0" smtClean="0"/>
            </a:br>
            <a:r>
              <a:rPr lang="es-ES" sz="1600" dirty="0"/>
              <a:t/>
            </a:r>
            <a:br>
              <a:rPr lang="es-ES" sz="1600" dirty="0"/>
            </a:br>
            <a:r>
              <a:rPr lang="es-ES" sz="1600" dirty="0"/>
              <a:t/>
            </a:r>
            <a:br>
              <a:rPr lang="es-ES" sz="1600" dirty="0"/>
            </a:br>
            <a:endParaRPr lang="es-ES" sz="1600" dirty="0"/>
          </a:p>
        </p:txBody>
      </p:sp>
      <p:sp>
        <p:nvSpPr>
          <p:cNvPr id="7" name="6 CuadroTexto"/>
          <p:cNvSpPr txBox="1"/>
          <p:nvPr/>
        </p:nvSpPr>
        <p:spPr>
          <a:xfrm>
            <a:off x="2236394" y="71414"/>
            <a:ext cx="6264696" cy="892552"/>
          </a:xfrm>
          <a:prstGeom prst="rect">
            <a:avLst/>
          </a:prstGeom>
          <a:noFill/>
        </p:spPr>
        <p:txBody>
          <a:bodyPr wrap="square" rtlCol="0">
            <a:spAutoFit/>
          </a:bodyPr>
          <a:lstStyle/>
          <a:p>
            <a:pPr algn="ctr"/>
            <a:r>
              <a:rPr lang="es-ES" sz="2600" b="1" dirty="0" err="1"/>
              <a:t>Monitoring</a:t>
            </a:r>
            <a:r>
              <a:rPr lang="es-ES" sz="2600" b="1" dirty="0"/>
              <a:t>, </a:t>
            </a:r>
            <a:r>
              <a:rPr lang="es-ES" sz="2600" b="1" dirty="0" err="1"/>
              <a:t>evaluation</a:t>
            </a:r>
            <a:r>
              <a:rPr lang="es-ES" sz="2600" b="1" dirty="0"/>
              <a:t> and </a:t>
            </a:r>
            <a:r>
              <a:rPr lang="es-ES" sz="2600" b="1" dirty="0" err="1"/>
              <a:t>reporting</a:t>
            </a:r>
            <a:r>
              <a:rPr lang="es-ES" sz="2600" b="1" dirty="0"/>
              <a:t> of GH </a:t>
            </a:r>
            <a:r>
              <a:rPr lang="es-ES" sz="2600" b="1" dirty="0" err="1"/>
              <a:t>Programme</a:t>
            </a:r>
            <a:r>
              <a:rPr lang="es-ES" sz="2600" b="1" dirty="0"/>
              <a:t>:</a:t>
            </a:r>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125426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2571744"/>
            <a:ext cx="8643998" cy="2500330"/>
          </a:xfrm>
        </p:spPr>
        <p:txBody>
          <a:bodyPr numCol="1">
            <a:normAutofit fontScale="90000"/>
          </a:bodyPr>
          <a:lstStyle/>
          <a:p>
            <a:pPr algn="l"/>
            <a:r>
              <a:rPr lang="en-GB" sz="2000" b="1" dirty="0" smtClean="0">
                <a:solidFill>
                  <a:srgbClr val="FF0000"/>
                </a:solidFill>
              </a:rPr>
              <a:t> </a:t>
            </a:r>
            <a:r>
              <a:rPr lang="en-GB" sz="2200" b="1" dirty="0" smtClean="0">
                <a:solidFill>
                  <a:srgbClr val="FF0000"/>
                </a:solidFill>
              </a:rPr>
              <a:t>Public presentations:</a:t>
            </a:r>
            <a:r>
              <a:rPr lang="en-GB" sz="2200" b="1" dirty="0" smtClean="0"/>
              <a:t/>
            </a:r>
            <a:br>
              <a:rPr lang="en-GB" sz="2200" b="1" dirty="0" smtClean="0"/>
            </a:br>
            <a:r>
              <a:rPr lang="es-ES" sz="2200" dirty="0" smtClean="0"/>
              <a:t/>
            </a:r>
            <a:br>
              <a:rPr lang="es-ES" sz="2200" dirty="0" smtClean="0"/>
            </a:br>
            <a:r>
              <a:rPr lang="es-ES" sz="2200" dirty="0" err="1" smtClean="0"/>
              <a:t>For</a:t>
            </a:r>
            <a:r>
              <a:rPr lang="es-ES" sz="2200" dirty="0" smtClean="0"/>
              <a:t> t</a:t>
            </a:r>
            <a:r>
              <a:rPr lang="en-GB" sz="2200" dirty="0" smtClean="0"/>
              <a:t>he verification partners will send to Association </a:t>
            </a:r>
            <a:r>
              <a:rPr lang="en-GB" sz="2200" dirty="0" err="1" smtClean="0"/>
              <a:t>Columbares</a:t>
            </a:r>
            <a:r>
              <a:rPr lang="en-GB" sz="2200" dirty="0" smtClean="0"/>
              <a:t>:</a:t>
            </a:r>
            <a:br>
              <a:rPr lang="en-GB" sz="2200" dirty="0" smtClean="0"/>
            </a:br>
            <a:r>
              <a:rPr lang="en-GB" sz="2200" dirty="0" smtClean="0"/>
              <a:t/>
            </a:r>
            <a:br>
              <a:rPr lang="en-GB" sz="2200" dirty="0" smtClean="0"/>
            </a:br>
            <a:r>
              <a:rPr lang="en-GB" sz="2200" dirty="0" smtClean="0"/>
              <a:t>- </a:t>
            </a:r>
            <a:r>
              <a:rPr lang="en-GB" sz="2200" b="1" dirty="0" smtClean="0"/>
              <a:t>Graphic documentation</a:t>
            </a:r>
            <a:r>
              <a:rPr lang="en-GB" sz="2200" dirty="0" smtClean="0"/>
              <a:t> (photos)</a:t>
            </a:r>
            <a:br>
              <a:rPr lang="en-GB" sz="2200" dirty="0" smtClean="0"/>
            </a:br>
            <a:r>
              <a:rPr lang="en-GB" sz="2200" dirty="0" smtClean="0"/>
              <a:t>- The </a:t>
            </a:r>
            <a:r>
              <a:rPr lang="en-GB" sz="2200" b="1" dirty="0" smtClean="0"/>
              <a:t>programme of the event</a:t>
            </a:r>
            <a:r>
              <a:rPr lang="en-GB" sz="2200" dirty="0" smtClean="0"/>
              <a:t> in which the presentation is included (if such programme exists)</a:t>
            </a:r>
            <a:br>
              <a:rPr lang="en-GB" sz="2200" dirty="0" smtClean="0"/>
            </a:br>
            <a:r>
              <a:rPr lang="en-GB" sz="2200" dirty="0" smtClean="0"/>
              <a:t>- </a:t>
            </a:r>
            <a:r>
              <a:rPr lang="en-GB" sz="2200" b="1" dirty="0" smtClean="0"/>
              <a:t>Confirmation signed by the event representative</a:t>
            </a:r>
            <a:r>
              <a:rPr lang="en-GB" sz="2200" dirty="0" smtClean="0"/>
              <a:t>.</a:t>
            </a:r>
            <a:br>
              <a:rPr lang="en-GB" sz="2200" dirty="0" smtClean="0"/>
            </a:br>
            <a:r>
              <a:rPr lang="es-ES" sz="2200" dirty="0" smtClean="0"/>
              <a:t/>
            </a:r>
            <a:br>
              <a:rPr lang="es-ES" sz="2200" dirty="0" smtClean="0"/>
            </a:br>
            <a:r>
              <a:rPr lang="en-GB" sz="2200" dirty="0" smtClean="0"/>
              <a:t>In addition, organisations making public presentations must upload </a:t>
            </a:r>
            <a:r>
              <a:rPr lang="en-GB" sz="2200" b="1" dirty="0" smtClean="0"/>
              <a:t>information on this event on their website.</a:t>
            </a:r>
            <a:r>
              <a:rPr lang="en-GB" sz="2200" dirty="0" smtClean="0"/>
              <a:t> </a:t>
            </a:r>
            <a:endParaRPr lang="es-ES" sz="22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4.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communication</a:t>
            </a:r>
            <a:r>
              <a:rPr lang="es-ES" sz="2600" b="1" dirty="0" smtClean="0"/>
              <a:t> and </a:t>
            </a:r>
            <a:r>
              <a:rPr lang="es-ES" sz="2600" b="1" dirty="0" err="1" smtClean="0"/>
              <a:t>dissemination</a:t>
            </a:r>
            <a:r>
              <a:rPr lang="es-ES" sz="2600" b="1" dirty="0" smtClean="0"/>
              <a:t>:</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b="5882"/>
          <a:stretch>
            <a:fillRect/>
          </a:stretch>
        </p:blipFill>
        <p:spPr bwMode="auto">
          <a:xfrm>
            <a:off x="973105" y="142852"/>
            <a:ext cx="7170795" cy="6715147"/>
          </a:xfrm>
          <a:prstGeom prst="rect">
            <a:avLst/>
          </a:prstGeom>
          <a:noFill/>
          <a:ln w="9525">
            <a:noFill/>
            <a:miter lim="800000"/>
            <a:headEnd/>
            <a:tailEnd/>
          </a:ln>
          <a:effectLst/>
        </p:spPr>
      </p:pic>
    </p:spTree>
    <p:extLst>
      <p:ext uri="{BB962C8B-B14F-4D97-AF65-F5344CB8AC3E}">
        <p14:creationId xmlns:p14="http://schemas.microsoft.com/office/powerpoint/2010/main" val="2584714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2571744"/>
            <a:ext cx="8643998" cy="2500330"/>
          </a:xfrm>
        </p:spPr>
        <p:txBody>
          <a:bodyPr numCol="1">
            <a:normAutofit fontScale="90000"/>
          </a:bodyPr>
          <a:lstStyle/>
          <a:p>
            <a:pPr algn="l"/>
            <a:r>
              <a:rPr lang="en-GB" sz="2000" b="1" dirty="0" smtClean="0">
                <a:solidFill>
                  <a:srgbClr val="FF0000"/>
                </a:solidFill>
              </a:rPr>
              <a:t> </a:t>
            </a:r>
            <a:r>
              <a:rPr lang="en-GB" sz="2200" b="1" dirty="0" smtClean="0">
                <a:solidFill>
                  <a:srgbClr val="FF0000"/>
                </a:solidFill>
              </a:rPr>
              <a:t>Public presentations:</a:t>
            </a:r>
            <a:r>
              <a:rPr lang="en-GB" sz="2200" b="1" dirty="0" smtClean="0"/>
              <a:t/>
            </a:r>
            <a:br>
              <a:rPr lang="en-GB" sz="2200" b="1" dirty="0" smtClean="0"/>
            </a:br>
            <a:r>
              <a:rPr lang="es-ES" sz="2200" dirty="0" smtClean="0"/>
              <a:t/>
            </a:r>
            <a:br>
              <a:rPr lang="es-ES" sz="2200" dirty="0" smtClean="0"/>
            </a:br>
            <a:r>
              <a:rPr lang="en-GB" sz="2200" dirty="0" smtClean="0"/>
              <a:t>As minimum, the project will be presented in the following ways: </a:t>
            </a:r>
            <a:br>
              <a:rPr lang="en-GB" sz="2200" dirty="0" smtClean="0"/>
            </a:br>
            <a:r>
              <a:rPr lang="es-ES" sz="2200" dirty="0" smtClean="0"/>
              <a:t/>
            </a:r>
            <a:br>
              <a:rPr lang="es-ES" sz="2200" dirty="0" smtClean="0"/>
            </a:br>
            <a:r>
              <a:rPr lang="es-ES" sz="2200" dirty="0" smtClean="0"/>
              <a:t>- </a:t>
            </a:r>
            <a:r>
              <a:rPr lang="en-GB" sz="2200" b="1" dirty="0" smtClean="0"/>
              <a:t>Earth Week in Stockholm</a:t>
            </a:r>
            <a:r>
              <a:rPr lang="en-GB" sz="2200" dirty="0" smtClean="0"/>
              <a:t>. Responsible entity: Global Playground.</a:t>
            </a:r>
            <a:r>
              <a:rPr lang="es-ES" sz="2200" dirty="0" smtClean="0"/>
              <a:t/>
            </a:r>
            <a:br>
              <a:rPr lang="es-ES" sz="2200" dirty="0" smtClean="0"/>
            </a:br>
            <a:r>
              <a:rPr lang="es-ES" sz="2200" dirty="0" smtClean="0"/>
              <a:t>- </a:t>
            </a:r>
            <a:r>
              <a:rPr lang="en-GB" sz="2200" b="1" dirty="0" err="1" smtClean="0"/>
              <a:t>Hogares</a:t>
            </a:r>
            <a:r>
              <a:rPr lang="en-GB" sz="2200" b="1" dirty="0" smtClean="0"/>
              <a:t> Verdes Conference</a:t>
            </a:r>
            <a:r>
              <a:rPr lang="en-GB" sz="2200" dirty="0" smtClean="0"/>
              <a:t>. Responsible entities: CENEAM and Association </a:t>
            </a:r>
            <a:r>
              <a:rPr lang="en-GB" sz="2200" dirty="0" err="1" smtClean="0"/>
              <a:t>Columbares</a:t>
            </a:r>
            <a:r>
              <a:rPr lang="en-GB" sz="2200" dirty="0" smtClean="0"/>
              <a:t>.</a:t>
            </a:r>
            <a:r>
              <a:rPr lang="es-ES" sz="2200" dirty="0" smtClean="0"/>
              <a:t/>
            </a:r>
            <a:br>
              <a:rPr lang="es-ES" sz="2200" dirty="0" smtClean="0"/>
            </a:br>
            <a:r>
              <a:rPr lang="es-ES" sz="2200" dirty="0" smtClean="0"/>
              <a:t>- </a:t>
            </a:r>
            <a:r>
              <a:rPr lang="en-GB" sz="2200" b="1" dirty="0" smtClean="0"/>
              <a:t>Policy Makers Conference</a:t>
            </a:r>
            <a:r>
              <a:rPr lang="en-GB" sz="2200" dirty="0" smtClean="0"/>
              <a:t>. Responsible entity: Insider Access.</a:t>
            </a:r>
            <a:r>
              <a:rPr lang="es-ES" sz="2200" dirty="0" smtClean="0"/>
              <a:t/>
            </a:r>
            <a:br>
              <a:rPr lang="es-ES" sz="2200" dirty="0" smtClean="0"/>
            </a:br>
            <a:r>
              <a:rPr lang="es-ES" sz="2200" dirty="0" smtClean="0"/>
              <a:t>- </a:t>
            </a:r>
            <a:r>
              <a:rPr lang="en-GB" sz="2200" b="1" dirty="0" smtClean="0"/>
              <a:t>Local authorities in Jordan </a:t>
            </a:r>
            <a:r>
              <a:rPr lang="en-GB" sz="2200" dirty="0" smtClean="0"/>
              <a:t>(at least three presentations). Responsible entity</a:t>
            </a:r>
            <a:r>
              <a:rPr lang="en-US" sz="2200" dirty="0" smtClean="0"/>
              <a:t>: East &amp; West Centre for Human Resources Development.</a:t>
            </a:r>
            <a:br>
              <a:rPr lang="en-US" sz="2200" dirty="0" smtClean="0"/>
            </a:br>
            <a:r>
              <a:rPr lang="en-US" sz="2200" dirty="0" smtClean="0"/>
              <a:t/>
            </a:r>
            <a:br>
              <a:rPr lang="en-US" sz="2200" dirty="0" smtClean="0"/>
            </a:br>
            <a:r>
              <a:rPr lang="en-US" sz="2200" dirty="0" smtClean="0">
                <a:solidFill>
                  <a:srgbClr val="FF0000"/>
                </a:solidFill>
              </a:rPr>
              <a:t>¿Dates?</a:t>
            </a:r>
            <a:endParaRPr lang="es-ES" sz="2200" dirty="0">
              <a:solidFill>
                <a:srgbClr val="FF0000"/>
              </a:solidFill>
            </a:endParaRPr>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4.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communication</a:t>
            </a:r>
            <a:r>
              <a:rPr lang="es-ES" sz="2600" b="1" dirty="0" smtClean="0"/>
              <a:t> and </a:t>
            </a:r>
            <a:r>
              <a:rPr lang="es-ES" sz="2600" b="1" dirty="0" err="1" smtClean="0"/>
              <a:t>dissemination</a:t>
            </a:r>
            <a:r>
              <a:rPr lang="es-ES" sz="2600" b="1" dirty="0" smtClean="0"/>
              <a:t>:</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1928802"/>
            <a:ext cx="8643998" cy="3286148"/>
          </a:xfrm>
        </p:spPr>
        <p:txBody>
          <a:bodyPr numCol="1">
            <a:normAutofit fontScale="90000"/>
          </a:bodyPr>
          <a:lstStyle/>
          <a:p>
            <a:pPr algn="l"/>
            <a:r>
              <a:rPr lang="en-GB" sz="2000" b="1" dirty="0" smtClean="0">
                <a:solidFill>
                  <a:srgbClr val="FF0000"/>
                </a:solidFill>
              </a:rPr>
              <a:t> </a:t>
            </a:r>
            <a:r>
              <a:rPr lang="en-GB" sz="2200" b="1" dirty="0" smtClean="0">
                <a:solidFill>
                  <a:srgbClr val="FF0000"/>
                </a:solidFill>
              </a:rPr>
              <a:t>Audits:</a:t>
            </a:r>
            <a:r>
              <a:rPr lang="en-GB" sz="2200" b="1" dirty="0" smtClean="0"/>
              <a:t/>
            </a:r>
            <a:br>
              <a:rPr lang="en-GB" sz="2200" b="1" dirty="0" smtClean="0"/>
            </a:br>
            <a:r>
              <a:rPr lang="es-ES" sz="2200" dirty="0" smtClean="0"/>
              <a:t/>
            </a:r>
            <a:br>
              <a:rPr lang="es-ES" sz="2200" dirty="0" smtClean="0"/>
            </a:br>
            <a:r>
              <a:rPr lang="en-GB" sz="2200" dirty="0" smtClean="0"/>
              <a:t>As minimum, each partner must organize the following number of audits: </a:t>
            </a:r>
            <a:br>
              <a:rPr lang="en-GB" sz="2200" dirty="0" smtClean="0"/>
            </a:br>
            <a:r>
              <a:rPr lang="es-ES" sz="2200" dirty="0" smtClean="0"/>
              <a:t/>
            </a:r>
            <a:br>
              <a:rPr lang="es-ES" sz="2200" dirty="0" smtClean="0"/>
            </a:br>
            <a:r>
              <a:rPr lang="es-ES" sz="2200" dirty="0" smtClean="0"/>
              <a:t>- </a:t>
            </a:r>
            <a:r>
              <a:rPr lang="en-US" sz="2200" b="1" dirty="0" smtClean="0">
                <a:solidFill>
                  <a:srgbClr val="0070C0"/>
                </a:solidFill>
              </a:rPr>
              <a:t>Insider Access: </a:t>
            </a:r>
            <a:r>
              <a:rPr lang="en-US" sz="2200" b="1" dirty="0" smtClean="0"/>
              <a:t>13 families </a:t>
            </a:r>
            <a:r>
              <a:rPr lang="en-US" sz="2200" dirty="0" smtClean="0"/>
              <a:t>from </a:t>
            </a:r>
            <a:r>
              <a:rPr lang="en-US" sz="2200" dirty="0" err="1" smtClean="0"/>
              <a:t>Hemel</a:t>
            </a:r>
            <a:r>
              <a:rPr lang="en-US" sz="2200" dirty="0" smtClean="0"/>
              <a:t> Hempstead, </a:t>
            </a:r>
            <a:r>
              <a:rPr lang="en-US" sz="2200" b="1" dirty="0" smtClean="0"/>
              <a:t>13 saving kits </a:t>
            </a:r>
            <a:r>
              <a:rPr lang="en-US" sz="2200" dirty="0" smtClean="0"/>
              <a:t>and </a:t>
            </a:r>
            <a:r>
              <a:rPr lang="en-US" sz="2200" b="1" dirty="0" smtClean="0"/>
              <a:t>45 direct beneficiaries.</a:t>
            </a:r>
            <a:r>
              <a:rPr lang="es-ES" sz="2200" dirty="0" smtClean="0"/>
              <a:t/>
            </a:r>
            <a:br>
              <a:rPr lang="es-ES" sz="2200" dirty="0" smtClean="0"/>
            </a:br>
            <a:r>
              <a:rPr lang="es-ES" sz="2200" dirty="0" smtClean="0"/>
              <a:t>- </a:t>
            </a:r>
            <a:r>
              <a:rPr lang="en-US" sz="2200" b="1" dirty="0" smtClean="0">
                <a:solidFill>
                  <a:srgbClr val="0070C0"/>
                </a:solidFill>
              </a:rPr>
              <a:t>WE Center: </a:t>
            </a:r>
            <a:r>
              <a:rPr lang="en-US" sz="2200" b="1" dirty="0" smtClean="0"/>
              <a:t>20 families, 20 saving kits </a:t>
            </a:r>
            <a:r>
              <a:rPr lang="en-US" sz="2200" dirty="0" smtClean="0"/>
              <a:t>and </a:t>
            </a:r>
            <a:r>
              <a:rPr lang="en-US" sz="2200" b="1" dirty="0" smtClean="0"/>
              <a:t>80 direct beneficiaries</a:t>
            </a:r>
            <a:r>
              <a:rPr lang="en-US" sz="2200" dirty="0" smtClean="0"/>
              <a:t>.</a:t>
            </a:r>
            <a:r>
              <a:rPr lang="es-ES" sz="2200" dirty="0" smtClean="0"/>
              <a:t/>
            </a:r>
            <a:br>
              <a:rPr lang="es-ES" sz="2200" dirty="0" smtClean="0"/>
            </a:br>
            <a:r>
              <a:rPr lang="es-ES" sz="2200" dirty="0" smtClean="0"/>
              <a:t>- </a:t>
            </a:r>
            <a:r>
              <a:rPr lang="en-US" sz="2200" b="1" dirty="0" smtClean="0">
                <a:solidFill>
                  <a:srgbClr val="0070C0"/>
                </a:solidFill>
              </a:rPr>
              <a:t>Global Playground: </a:t>
            </a:r>
            <a:r>
              <a:rPr lang="en-US" sz="2200" b="1" dirty="0" smtClean="0"/>
              <a:t>10 families, 10 saving kits </a:t>
            </a:r>
            <a:r>
              <a:rPr lang="en-US" sz="2200" dirty="0" smtClean="0"/>
              <a:t>and </a:t>
            </a:r>
            <a:r>
              <a:rPr lang="en-US" sz="2200" b="1" dirty="0" smtClean="0"/>
              <a:t>25 direct beneficiaries</a:t>
            </a:r>
            <a:r>
              <a:rPr lang="en-US" sz="2200" dirty="0" smtClean="0"/>
              <a:t>.</a:t>
            </a:r>
            <a:r>
              <a:rPr lang="es-ES" sz="2200" dirty="0" smtClean="0"/>
              <a:t/>
            </a:r>
            <a:br>
              <a:rPr lang="es-ES" sz="2200" dirty="0" smtClean="0"/>
            </a:br>
            <a:r>
              <a:rPr lang="es-ES" sz="2200" dirty="0" smtClean="0"/>
              <a:t>- </a:t>
            </a:r>
            <a:r>
              <a:rPr lang="en-US" sz="2200" b="1" dirty="0" err="1" smtClean="0">
                <a:solidFill>
                  <a:srgbClr val="0070C0"/>
                </a:solidFill>
              </a:rPr>
              <a:t>Columbares</a:t>
            </a:r>
            <a:r>
              <a:rPr lang="en-US" sz="2200" b="1" dirty="0" smtClean="0">
                <a:solidFill>
                  <a:srgbClr val="0070C0"/>
                </a:solidFill>
              </a:rPr>
              <a:t>: </a:t>
            </a:r>
            <a:r>
              <a:rPr lang="en-US" sz="2200" b="1" dirty="0" smtClean="0"/>
              <a:t>150 direct beneficiaries, 6 environmental audits, 60 saving kits</a:t>
            </a:r>
            <a:r>
              <a:rPr lang="en-US" sz="2200" dirty="0" smtClean="0"/>
              <a:t>.</a:t>
            </a:r>
            <a:r>
              <a:rPr lang="es-ES" sz="2200" dirty="0" smtClean="0"/>
              <a:t/>
            </a:r>
            <a:br>
              <a:rPr lang="es-ES" sz="2200" dirty="0" smtClean="0"/>
            </a:br>
            <a:r>
              <a:rPr lang="es-ES" sz="2200" dirty="0" smtClean="0"/>
              <a:t>- </a:t>
            </a:r>
            <a:r>
              <a:rPr lang="en-US" sz="2200" b="1" dirty="0" smtClean="0">
                <a:solidFill>
                  <a:srgbClr val="0070C0"/>
                </a:solidFill>
              </a:rPr>
              <a:t>Basin </a:t>
            </a:r>
            <a:r>
              <a:rPr lang="en-US" sz="2200" b="1" dirty="0" err="1" smtClean="0">
                <a:solidFill>
                  <a:srgbClr val="0070C0"/>
                </a:solidFill>
              </a:rPr>
              <a:t>Guir</a:t>
            </a:r>
            <a:r>
              <a:rPr lang="en-US" sz="2200" b="1" dirty="0" smtClean="0">
                <a:solidFill>
                  <a:srgbClr val="0070C0"/>
                </a:solidFill>
              </a:rPr>
              <a:t> Association: </a:t>
            </a:r>
            <a:r>
              <a:rPr lang="en-US" sz="2200" b="1" dirty="0" smtClean="0"/>
              <a:t>schools</a:t>
            </a:r>
            <a:r>
              <a:rPr lang="en-US" sz="2200" dirty="0" smtClean="0"/>
              <a:t> with total of </a:t>
            </a:r>
            <a:r>
              <a:rPr lang="en-US" sz="2200" b="1" dirty="0" smtClean="0"/>
              <a:t>90 direct beneficiaries, 6 environmental audits </a:t>
            </a:r>
            <a:r>
              <a:rPr lang="en-US" sz="2200" dirty="0" smtClean="0"/>
              <a:t>and </a:t>
            </a:r>
            <a:r>
              <a:rPr lang="en-US" sz="2200" b="1" dirty="0" smtClean="0"/>
              <a:t>15 Savings Kits</a:t>
            </a:r>
            <a:r>
              <a:rPr lang="en-US" sz="2200" dirty="0" smtClean="0"/>
              <a:t>.</a:t>
            </a:r>
            <a:r>
              <a:rPr lang="es-ES" sz="2200" dirty="0" smtClean="0"/>
              <a:t/>
            </a:r>
            <a:br>
              <a:rPr lang="es-ES" sz="2200" dirty="0" smtClean="0"/>
            </a:br>
            <a:r>
              <a:rPr lang="es-ES" sz="2200" dirty="0" smtClean="0"/>
              <a:t>- </a:t>
            </a:r>
            <a:r>
              <a:rPr lang="en-US" sz="2200" b="1" dirty="0" err="1" smtClean="0">
                <a:solidFill>
                  <a:srgbClr val="0070C0"/>
                </a:solidFill>
              </a:rPr>
              <a:t>Consorcio</a:t>
            </a:r>
            <a:r>
              <a:rPr lang="en-US" sz="2200" b="1" dirty="0" smtClean="0">
                <a:solidFill>
                  <a:srgbClr val="0070C0"/>
                </a:solidFill>
              </a:rPr>
              <a:t> ABN: </a:t>
            </a:r>
            <a:r>
              <a:rPr lang="en-US" sz="2200" b="1" dirty="0" smtClean="0"/>
              <a:t>schools </a:t>
            </a:r>
            <a:r>
              <a:rPr lang="en-US" sz="2200" dirty="0" smtClean="0"/>
              <a:t>with total of </a:t>
            </a:r>
            <a:r>
              <a:rPr lang="en-US" sz="2200" b="1" dirty="0" smtClean="0"/>
              <a:t>120 direct beneficiaries</a:t>
            </a:r>
            <a:r>
              <a:rPr lang="en-US" sz="2200" dirty="0" smtClean="0"/>
              <a:t>, </a:t>
            </a:r>
            <a:r>
              <a:rPr lang="en-US" sz="2200" b="1" dirty="0" smtClean="0"/>
              <a:t>6 environmental audits </a:t>
            </a:r>
            <a:r>
              <a:rPr lang="en-US" sz="2200" dirty="0" smtClean="0"/>
              <a:t>and </a:t>
            </a:r>
            <a:r>
              <a:rPr lang="en-US" sz="2200" b="1" dirty="0" smtClean="0"/>
              <a:t>30 domestic Savings Kits</a:t>
            </a:r>
            <a:r>
              <a:rPr lang="en-US" sz="2200" dirty="0" smtClean="0"/>
              <a:t>.</a:t>
            </a:r>
            <a:endParaRPr lang="es-ES" sz="22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5.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Mini GH </a:t>
            </a:r>
            <a:r>
              <a:rPr lang="es-ES" sz="2600" b="1" dirty="0" err="1" smtClean="0"/>
              <a:t>Programme</a:t>
            </a:r>
            <a:r>
              <a:rPr lang="es-ES" sz="2600" b="1" dirty="0" smtClean="0"/>
              <a:t>:</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1928802"/>
            <a:ext cx="8643998" cy="3286148"/>
          </a:xfrm>
        </p:spPr>
        <p:txBody>
          <a:bodyPr numCol="1">
            <a:normAutofit fontScale="90000"/>
          </a:bodyPr>
          <a:lstStyle/>
          <a:p>
            <a:pPr algn="l"/>
            <a:r>
              <a:rPr lang="en-GB" sz="2000" b="1" dirty="0" smtClean="0">
                <a:solidFill>
                  <a:srgbClr val="FF0000"/>
                </a:solidFill>
              </a:rPr>
              <a:t> </a:t>
            </a:r>
            <a:r>
              <a:rPr lang="en-GB" sz="2200" b="1" dirty="0" smtClean="0">
                <a:solidFill>
                  <a:srgbClr val="FF0000"/>
                </a:solidFill>
              </a:rPr>
              <a:t>Audits:</a:t>
            </a:r>
            <a:r>
              <a:rPr lang="en-GB" sz="2200" b="1" dirty="0" smtClean="0"/>
              <a:t/>
            </a:r>
            <a:br>
              <a:rPr lang="en-GB" sz="2200" b="1" dirty="0" smtClean="0"/>
            </a:br>
            <a:r>
              <a:rPr lang="es-ES" sz="2200" dirty="0" smtClean="0"/>
              <a:t/>
            </a:r>
            <a:br>
              <a:rPr lang="es-ES" sz="2200" dirty="0" smtClean="0"/>
            </a:br>
            <a:r>
              <a:rPr lang="en-GB" sz="2200" dirty="0" smtClean="0"/>
              <a:t>The verification will be made through:</a:t>
            </a:r>
            <a:br>
              <a:rPr lang="en-GB" sz="2200" dirty="0" smtClean="0"/>
            </a:br>
            <a:r>
              <a:rPr lang="en-GB" sz="2200" dirty="0" smtClean="0"/>
              <a:t/>
            </a:r>
            <a:br>
              <a:rPr lang="en-GB" sz="2200" dirty="0" smtClean="0"/>
            </a:br>
            <a:r>
              <a:rPr lang="en-GB" sz="2200" dirty="0" smtClean="0"/>
              <a:t>- A </a:t>
            </a:r>
            <a:r>
              <a:rPr lang="en-GB" sz="2200" b="1" dirty="0" smtClean="0"/>
              <a:t>confirmation signed by the person responsible for the activity</a:t>
            </a:r>
            <a:r>
              <a:rPr lang="en-GB" sz="2200" dirty="0" smtClean="0"/>
              <a:t>. </a:t>
            </a:r>
            <a:br>
              <a:rPr lang="en-GB" sz="2200" dirty="0" smtClean="0"/>
            </a:br>
            <a:r>
              <a:rPr lang="en-GB" sz="2200" dirty="0" smtClean="0"/>
              <a:t/>
            </a:r>
            <a:br>
              <a:rPr lang="en-GB" sz="2200" dirty="0" smtClean="0"/>
            </a:br>
            <a:r>
              <a:rPr lang="en-GB" sz="2200" dirty="0" smtClean="0"/>
              <a:t>- A </a:t>
            </a:r>
            <a:r>
              <a:rPr lang="en-GB" sz="2200" b="1" dirty="0" smtClean="0"/>
              <a:t>satisfaction questionnaire.</a:t>
            </a:r>
            <a:br>
              <a:rPr lang="en-GB" sz="2200" b="1" dirty="0" smtClean="0"/>
            </a:br>
            <a:r>
              <a:rPr lang="en-GB" sz="2200" b="1" dirty="0" smtClean="0"/>
              <a:t/>
            </a:r>
            <a:br>
              <a:rPr lang="en-GB" sz="2200" b="1" dirty="0" smtClean="0"/>
            </a:br>
            <a:r>
              <a:rPr lang="en-GB" sz="2200" b="1" dirty="0" smtClean="0"/>
              <a:t>- Graphic documentation</a:t>
            </a:r>
            <a:r>
              <a:rPr lang="en-GB" sz="2200" dirty="0" smtClean="0"/>
              <a:t> (photos or videos) from the audits.</a:t>
            </a:r>
            <a:br>
              <a:rPr lang="en-GB" sz="2200" dirty="0" smtClean="0"/>
            </a:br>
            <a:r>
              <a:rPr lang="es-ES" sz="2200" dirty="0" smtClean="0"/>
              <a:t/>
            </a:r>
            <a:br>
              <a:rPr lang="es-ES" sz="2200" dirty="0" smtClean="0"/>
            </a:br>
            <a:r>
              <a:rPr lang="es-ES" sz="2200" dirty="0" smtClean="0"/>
              <a:t>- </a:t>
            </a:r>
            <a:r>
              <a:rPr lang="en-GB" sz="2200" dirty="0" smtClean="0"/>
              <a:t>Providing information related to audits for the </a:t>
            </a:r>
            <a:r>
              <a:rPr lang="en-GB" sz="2200" b="1" dirty="0" smtClean="0"/>
              <a:t>Mobility Tool</a:t>
            </a:r>
            <a:r>
              <a:rPr lang="en-GB" sz="2200" dirty="0" smtClean="0"/>
              <a:t>.</a:t>
            </a:r>
            <a:endParaRPr lang="es-ES" sz="22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5.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Mini GH </a:t>
            </a:r>
            <a:r>
              <a:rPr lang="es-ES" sz="2600" b="1" dirty="0" err="1" smtClean="0"/>
              <a:t>Programme</a:t>
            </a:r>
            <a:r>
              <a:rPr lang="es-ES" sz="2600" b="1" dirty="0" smtClean="0"/>
              <a:t>:</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1357290" y="-1"/>
            <a:ext cx="6384685" cy="6906391"/>
          </a:xfrm>
          <a:prstGeom prst="rect">
            <a:avLst/>
          </a:prstGeom>
          <a:noFill/>
          <a:ln w="9525">
            <a:noFill/>
            <a:miter lim="800000"/>
            <a:headEnd/>
            <a:tailEnd/>
          </a:ln>
          <a:effectLst/>
        </p:spPr>
      </p:pic>
    </p:spTree>
    <p:extLst>
      <p:ext uri="{BB962C8B-B14F-4D97-AF65-F5344CB8AC3E}">
        <p14:creationId xmlns:p14="http://schemas.microsoft.com/office/powerpoint/2010/main" val="25847146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2161274" y="0"/>
            <a:ext cx="4821456" cy="6857999"/>
          </a:xfrm>
          <a:prstGeom prst="rect">
            <a:avLst/>
          </a:prstGeom>
          <a:noFill/>
          <a:ln w="9525">
            <a:noFill/>
            <a:miter lim="800000"/>
            <a:headEnd/>
            <a:tailEnd/>
          </a:ln>
          <a:effectLst/>
        </p:spPr>
      </p:pic>
    </p:spTree>
    <p:extLst>
      <p:ext uri="{BB962C8B-B14F-4D97-AF65-F5344CB8AC3E}">
        <p14:creationId xmlns:p14="http://schemas.microsoft.com/office/powerpoint/2010/main" val="2584714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1928802"/>
            <a:ext cx="8643998" cy="3286148"/>
          </a:xfrm>
        </p:spPr>
        <p:txBody>
          <a:bodyPr numCol="1">
            <a:normAutofit/>
          </a:bodyPr>
          <a:lstStyle/>
          <a:p>
            <a:pPr algn="l"/>
            <a:r>
              <a:rPr lang="en-GB" sz="2000" b="1" dirty="0" smtClean="0">
                <a:solidFill>
                  <a:srgbClr val="FF0000"/>
                </a:solidFill>
              </a:rPr>
              <a:t> </a:t>
            </a:r>
            <a:r>
              <a:rPr lang="en-GB" sz="2200" b="1" dirty="0" smtClean="0">
                <a:solidFill>
                  <a:srgbClr val="FF0000"/>
                </a:solidFill>
              </a:rPr>
              <a:t>Workshops:</a:t>
            </a:r>
            <a:r>
              <a:rPr lang="en-GB" sz="2200" b="1" dirty="0" smtClean="0"/>
              <a:t/>
            </a:r>
            <a:br>
              <a:rPr lang="en-GB" sz="2200" b="1" dirty="0" smtClean="0"/>
            </a:br>
            <a:r>
              <a:rPr lang="es-ES" sz="2200" dirty="0" smtClean="0"/>
              <a:t/>
            </a:r>
            <a:br>
              <a:rPr lang="es-ES" sz="2200" dirty="0" smtClean="0"/>
            </a:br>
            <a:r>
              <a:rPr lang="en-GB" sz="2200" dirty="0" smtClean="0"/>
              <a:t> As minimum, </a:t>
            </a:r>
            <a:r>
              <a:rPr lang="en-GB" sz="2200" b="1" dirty="0" smtClean="0"/>
              <a:t>each partner must organize 9 workshops </a:t>
            </a:r>
            <a:r>
              <a:rPr lang="en-GB" sz="2200" dirty="0" smtClean="0"/>
              <a:t>on the topics of:</a:t>
            </a:r>
            <a:br>
              <a:rPr lang="en-GB" sz="2200" dirty="0" smtClean="0"/>
            </a:br>
            <a:r>
              <a:rPr lang="en-GB" sz="2200" dirty="0" smtClean="0"/>
              <a:t/>
            </a:r>
            <a:br>
              <a:rPr lang="en-GB" sz="2200" dirty="0" smtClean="0"/>
            </a:br>
            <a:r>
              <a:rPr lang="en-GB" sz="2200" dirty="0" smtClean="0"/>
              <a:t>- Saving water and energy</a:t>
            </a:r>
            <a:br>
              <a:rPr lang="en-GB" sz="2200" dirty="0" smtClean="0"/>
            </a:br>
            <a:r>
              <a:rPr lang="en-GB" sz="2200" dirty="0" smtClean="0"/>
              <a:t>- Reducing waste</a:t>
            </a:r>
            <a:br>
              <a:rPr lang="en-GB" sz="2200" dirty="0" smtClean="0"/>
            </a:br>
            <a:r>
              <a:rPr lang="en-GB" sz="2200" dirty="0" smtClean="0"/>
              <a:t>- Responsible consumption</a:t>
            </a:r>
            <a:br>
              <a:rPr lang="en-GB" sz="2200" dirty="0" smtClean="0"/>
            </a:br>
            <a:r>
              <a:rPr lang="en-GB" sz="2200" dirty="0" smtClean="0"/>
              <a:t>- Sustainable mobility</a:t>
            </a:r>
            <a:endParaRPr lang="es-ES" sz="22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5.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Mini GH </a:t>
            </a:r>
            <a:r>
              <a:rPr lang="es-ES" sz="2600" b="1" dirty="0" err="1" smtClean="0"/>
              <a:t>Programme</a:t>
            </a:r>
            <a:r>
              <a:rPr lang="es-ES" sz="2600" b="1" dirty="0" smtClean="0"/>
              <a:t>:</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1928802"/>
            <a:ext cx="8643998" cy="3286148"/>
          </a:xfrm>
        </p:spPr>
        <p:txBody>
          <a:bodyPr numCol="1">
            <a:normAutofit fontScale="90000"/>
          </a:bodyPr>
          <a:lstStyle/>
          <a:p>
            <a:pPr algn="l"/>
            <a:r>
              <a:rPr lang="en-GB" sz="2000" b="1" dirty="0" smtClean="0">
                <a:solidFill>
                  <a:srgbClr val="FF0000"/>
                </a:solidFill>
              </a:rPr>
              <a:t> </a:t>
            </a:r>
            <a:r>
              <a:rPr lang="en-GB" sz="2200" b="1" dirty="0" smtClean="0">
                <a:solidFill>
                  <a:srgbClr val="FF0000"/>
                </a:solidFill>
              </a:rPr>
              <a:t>Workshops:</a:t>
            </a:r>
            <a:r>
              <a:rPr lang="en-GB" sz="2200" b="1" dirty="0" smtClean="0"/>
              <a:t/>
            </a:r>
            <a:br>
              <a:rPr lang="en-GB" sz="2200" b="1" dirty="0" smtClean="0"/>
            </a:br>
            <a:r>
              <a:rPr lang="es-ES" sz="2200" dirty="0" smtClean="0"/>
              <a:t/>
            </a:r>
            <a:br>
              <a:rPr lang="es-ES" sz="2200" dirty="0" smtClean="0"/>
            </a:br>
            <a:r>
              <a:rPr lang="en-GB" sz="2200" dirty="0" smtClean="0"/>
              <a:t> The verification will be made through:</a:t>
            </a:r>
            <a:br>
              <a:rPr lang="en-GB" sz="2200" dirty="0" smtClean="0"/>
            </a:br>
            <a:r>
              <a:rPr lang="en-GB" sz="2200" dirty="0" smtClean="0"/>
              <a:t/>
            </a:r>
            <a:br>
              <a:rPr lang="en-GB" sz="2200" dirty="0" smtClean="0"/>
            </a:br>
            <a:r>
              <a:rPr lang="en-GB" sz="2200" dirty="0" smtClean="0"/>
              <a:t> - A </a:t>
            </a:r>
            <a:r>
              <a:rPr lang="en-GB" sz="2200" b="1" dirty="0" smtClean="0"/>
              <a:t>confirmation signed by the person responsible for the activity</a:t>
            </a:r>
            <a:r>
              <a:rPr lang="en-GB" sz="2200" dirty="0" smtClean="0"/>
              <a:t>. </a:t>
            </a:r>
            <a:br>
              <a:rPr lang="en-GB" sz="2200" dirty="0" smtClean="0"/>
            </a:br>
            <a:r>
              <a:rPr lang="en-GB" sz="2200" dirty="0" smtClean="0"/>
              <a:t/>
            </a:r>
            <a:br>
              <a:rPr lang="en-GB" sz="2200" dirty="0" smtClean="0"/>
            </a:br>
            <a:r>
              <a:rPr lang="en-GB" sz="2200" dirty="0" smtClean="0"/>
              <a:t>- A </a:t>
            </a:r>
            <a:r>
              <a:rPr lang="en-GB" sz="2200" b="1" dirty="0" smtClean="0"/>
              <a:t>satisfaction questionnaire.</a:t>
            </a:r>
            <a:br>
              <a:rPr lang="en-GB" sz="2200" b="1" dirty="0" smtClean="0"/>
            </a:br>
            <a:r>
              <a:rPr lang="en-GB" sz="2200" b="1" dirty="0" smtClean="0"/>
              <a:t/>
            </a:r>
            <a:br>
              <a:rPr lang="en-GB" sz="2200" b="1" dirty="0" smtClean="0"/>
            </a:br>
            <a:r>
              <a:rPr lang="en-GB" sz="2200" b="1" dirty="0" smtClean="0"/>
              <a:t>- Graphic documentation</a:t>
            </a:r>
            <a:r>
              <a:rPr lang="en-GB" sz="2200" dirty="0" smtClean="0"/>
              <a:t> (photos or videos) from the audits.</a:t>
            </a:r>
            <a:br>
              <a:rPr lang="en-GB" sz="2200" dirty="0" smtClean="0"/>
            </a:br>
            <a:r>
              <a:rPr lang="es-ES" sz="2200" dirty="0" smtClean="0"/>
              <a:t/>
            </a:r>
            <a:br>
              <a:rPr lang="es-ES" sz="2200" dirty="0" smtClean="0"/>
            </a:br>
            <a:r>
              <a:rPr lang="es-ES" sz="2200" dirty="0" smtClean="0"/>
              <a:t>- </a:t>
            </a:r>
            <a:r>
              <a:rPr lang="en-GB" sz="2200" dirty="0" smtClean="0"/>
              <a:t>Providing information related to audits for the </a:t>
            </a:r>
            <a:r>
              <a:rPr lang="en-GB" sz="2200" b="1" dirty="0" smtClean="0"/>
              <a:t>Mobility Tool</a:t>
            </a:r>
            <a:r>
              <a:rPr lang="en-GB" sz="2200" dirty="0" smtClean="0"/>
              <a:t>.</a:t>
            </a:r>
            <a:endParaRPr lang="es-ES" sz="22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5.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Mini GH </a:t>
            </a:r>
            <a:r>
              <a:rPr lang="es-ES" sz="2600" b="1" dirty="0" err="1" smtClean="0"/>
              <a:t>Programme</a:t>
            </a:r>
            <a:r>
              <a:rPr lang="es-ES" sz="2600" b="1" dirty="0" smtClean="0"/>
              <a:t>:</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249731" y="0"/>
            <a:ext cx="8644538" cy="6858000"/>
          </a:xfrm>
          <a:prstGeom prst="rect">
            <a:avLst/>
          </a:prstGeom>
          <a:noFill/>
          <a:ln w="9525">
            <a:noFill/>
            <a:miter lim="800000"/>
            <a:headEnd/>
            <a:tailEnd/>
          </a:ln>
          <a:effectLst/>
        </p:spPr>
      </p:pic>
    </p:spTree>
    <p:extLst>
      <p:ext uri="{BB962C8B-B14F-4D97-AF65-F5344CB8AC3E}">
        <p14:creationId xmlns:p14="http://schemas.microsoft.com/office/powerpoint/2010/main" val="258471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4071942"/>
            <a:ext cx="8643998" cy="1000132"/>
          </a:xfrm>
        </p:spPr>
        <p:txBody>
          <a:bodyPr numCol="1">
            <a:normAutofit fontScale="90000"/>
          </a:bodyPr>
          <a:lstStyle/>
          <a:p>
            <a:pPr algn="l"/>
            <a:r>
              <a:rPr lang="es-ES" sz="2400" b="1" dirty="0" smtClean="0">
                <a:solidFill>
                  <a:srgbClr val="FF0000"/>
                </a:solidFill>
              </a:rPr>
              <a:t>- </a:t>
            </a:r>
            <a:r>
              <a:rPr lang="es-ES" sz="2400" b="1" dirty="0" err="1" smtClean="0">
                <a:solidFill>
                  <a:srgbClr val="FF0000"/>
                </a:solidFill>
              </a:rPr>
              <a:t>Internal</a:t>
            </a:r>
            <a:r>
              <a:rPr lang="es-ES" sz="2400" b="1" dirty="0" smtClean="0">
                <a:solidFill>
                  <a:srgbClr val="FF0000"/>
                </a:solidFill>
              </a:rPr>
              <a:t>:</a:t>
            </a:r>
            <a:r>
              <a:rPr lang="es-ES" sz="2400" dirty="0" smtClean="0"/>
              <a:t/>
            </a:r>
            <a:br>
              <a:rPr lang="es-ES" sz="2400" dirty="0" smtClean="0"/>
            </a:br>
            <a:r>
              <a:rPr lang="es-ES" sz="2400" dirty="0" smtClean="0"/>
              <a:t/>
            </a:r>
            <a:br>
              <a:rPr lang="es-ES" sz="2400" dirty="0" smtClean="0"/>
            </a:br>
            <a:r>
              <a:rPr lang="en-GB" sz="2400" dirty="0" smtClean="0"/>
              <a:t>The </a:t>
            </a:r>
            <a:r>
              <a:rPr lang="en-GB" sz="2400" dirty="0"/>
              <a:t>partners send the Association </a:t>
            </a:r>
            <a:r>
              <a:rPr lang="en-GB" sz="2400" dirty="0" err="1"/>
              <a:t>Columbares</a:t>
            </a:r>
            <a:r>
              <a:rPr lang="en-GB" sz="2400" dirty="0"/>
              <a:t> </a:t>
            </a:r>
            <a:r>
              <a:rPr lang="en-GB" sz="2400" b="1" dirty="0"/>
              <a:t>three project monitoring reports</a:t>
            </a:r>
            <a:r>
              <a:rPr lang="en-GB" sz="2400" dirty="0"/>
              <a:t> </a:t>
            </a:r>
            <a:r>
              <a:rPr lang="en-GB" sz="2400" dirty="0" smtClean="0"/>
              <a:t>in:</a:t>
            </a:r>
            <a:br>
              <a:rPr lang="en-GB" sz="2400" dirty="0" smtClean="0"/>
            </a:br>
            <a:r>
              <a:rPr lang="en-GB" sz="2400" dirty="0" smtClean="0"/>
              <a:t/>
            </a:r>
            <a:br>
              <a:rPr lang="en-GB" sz="2400" dirty="0" smtClean="0"/>
            </a:br>
            <a:r>
              <a:rPr lang="en-GB" sz="2400" dirty="0" smtClean="0"/>
              <a:t>- </a:t>
            </a:r>
            <a:r>
              <a:rPr lang="en-GB" sz="2400" b="1" dirty="0" smtClean="0"/>
              <a:t>September 2015</a:t>
            </a:r>
            <a:br>
              <a:rPr lang="en-GB" sz="2400" b="1" dirty="0" smtClean="0"/>
            </a:br>
            <a:r>
              <a:rPr lang="en-GB" sz="2400" b="1" dirty="0" smtClean="0"/>
              <a:t>- January 2016</a:t>
            </a:r>
            <a:br>
              <a:rPr lang="en-GB" sz="2400" b="1" dirty="0" smtClean="0"/>
            </a:br>
            <a:r>
              <a:rPr lang="en-GB" sz="2400" b="1" dirty="0" smtClean="0"/>
              <a:t>- July 2016</a:t>
            </a:r>
            <a:r>
              <a:rPr lang="en-GB" sz="2400" dirty="0" smtClean="0"/>
              <a:t/>
            </a:r>
            <a:br>
              <a:rPr lang="en-GB" sz="2400" dirty="0" smtClean="0"/>
            </a:br>
            <a:r>
              <a:rPr lang="en-GB" sz="2400" dirty="0"/>
              <a:t/>
            </a:r>
            <a:br>
              <a:rPr lang="en-GB" sz="2400" dirty="0"/>
            </a:br>
            <a:r>
              <a:rPr lang="en-GB" sz="2400" dirty="0" smtClean="0"/>
              <a:t>according </a:t>
            </a:r>
            <a:r>
              <a:rPr lang="en-GB" sz="2400" dirty="0"/>
              <a:t>to a model previously prepared by the Association </a:t>
            </a:r>
            <a:r>
              <a:rPr lang="en-GB" sz="2400" dirty="0" err="1"/>
              <a:t>Columbares</a:t>
            </a:r>
            <a:r>
              <a:rPr lang="en-GB" sz="2400" dirty="0"/>
              <a:t>.</a:t>
            </a:r>
            <a:r>
              <a:rPr lang="es-ES" sz="2000" dirty="0"/>
              <a:t/>
            </a:r>
            <a:br>
              <a:rPr lang="es-ES" sz="2000" dirty="0"/>
            </a:br>
            <a:r>
              <a:rPr lang="en-US" sz="7200" b="1" kern="1200" dirty="0" smtClean="0">
                <a:solidFill>
                  <a:srgbClr val="FF0000"/>
                </a:solidFill>
                <a:latin typeface="+mj-lt"/>
                <a:ea typeface="+mj-ea"/>
                <a:cs typeface="+mj-cs"/>
              </a:rPr>
              <a:t/>
            </a:r>
            <a:br>
              <a:rPr lang="en-US" sz="7200" b="1" kern="1200" dirty="0" smtClean="0">
                <a:solidFill>
                  <a:srgbClr val="FF0000"/>
                </a:solidFill>
                <a:latin typeface="+mj-lt"/>
                <a:ea typeface="+mj-ea"/>
                <a:cs typeface="+mj-cs"/>
              </a:rPr>
            </a:br>
            <a:endParaRPr lang="es-ES" sz="7200" b="1" kern="1200" dirty="0">
              <a:solidFill>
                <a:srgbClr val="FF0000"/>
              </a:solidFill>
              <a:latin typeface="+mj-lt"/>
              <a:ea typeface="+mj-ea"/>
              <a:cs typeface="+mj-cs"/>
            </a:endParaRPr>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1</a:t>
            </a:r>
            <a:r>
              <a:rPr lang="es-ES" sz="2600" b="1" dirty="0"/>
              <a:t>. </a:t>
            </a:r>
            <a:r>
              <a:rPr lang="es-ES" sz="2600" b="1" dirty="0" err="1"/>
              <a:t>Technical</a:t>
            </a:r>
            <a:r>
              <a:rPr lang="es-ES" sz="2600" b="1" dirty="0"/>
              <a:t> </a:t>
            </a:r>
            <a:r>
              <a:rPr lang="es-ES" sz="2600" b="1" dirty="0" err="1"/>
              <a:t>monitoring</a:t>
            </a:r>
            <a:r>
              <a:rPr lang="es-ES" sz="2600" b="1" dirty="0"/>
              <a:t>, </a:t>
            </a:r>
            <a:r>
              <a:rPr lang="es-ES" sz="2600" b="1" dirty="0" err="1"/>
              <a:t>evaluation</a:t>
            </a:r>
            <a:r>
              <a:rPr lang="es-ES" sz="2600" b="1" dirty="0"/>
              <a:t> and </a:t>
            </a:r>
            <a:r>
              <a:rPr lang="es-ES" sz="2600" b="1" dirty="0" err="1"/>
              <a:t>reporting</a:t>
            </a:r>
            <a:r>
              <a:rPr lang="es-ES" sz="2600" b="1" dirty="0"/>
              <a:t>:</a:t>
            </a:r>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2500306"/>
            <a:ext cx="8643998" cy="3286148"/>
          </a:xfrm>
        </p:spPr>
        <p:txBody>
          <a:bodyPr numCol="1">
            <a:normAutofit fontScale="90000"/>
          </a:bodyPr>
          <a:lstStyle/>
          <a:p>
            <a:pPr algn="l"/>
            <a:r>
              <a:rPr lang="en-GB" sz="2200" b="1" dirty="0" smtClean="0">
                <a:solidFill>
                  <a:srgbClr val="FF0000"/>
                </a:solidFill>
              </a:rPr>
              <a:t> Results of  saving energy, water and waste and changes in consumption habits and mobility:</a:t>
            </a:r>
            <a:r>
              <a:rPr lang="en-GB" sz="2200" b="1" dirty="0" smtClean="0"/>
              <a:t/>
            </a:r>
            <a:br>
              <a:rPr lang="en-GB" sz="2200" b="1" dirty="0" smtClean="0"/>
            </a:br>
            <a:r>
              <a:rPr lang="es-ES" sz="2200" dirty="0" smtClean="0"/>
              <a:t/>
            </a:r>
            <a:br>
              <a:rPr lang="es-ES" sz="2200" dirty="0" smtClean="0"/>
            </a:br>
            <a:r>
              <a:rPr lang="en-GB" sz="2200" dirty="0" smtClean="0"/>
              <a:t> The verification will be made:</a:t>
            </a:r>
            <a:br>
              <a:rPr lang="en-GB" sz="2200" dirty="0" smtClean="0"/>
            </a:br>
            <a:r>
              <a:rPr lang="en-GB" sz="2200" dirty="0" smtClean="0"/>
              <a:t/>
            </a:r>
            <a:br>
              <a:rPr lang="en-GB" sz="2200" dirty="0" smtClean="0"/>
            </a:br>
            <a:r>
              <a:rPr lang="en-GB" sz="2200" dirty="0" smtClean="0"/>
              <a:t>In  any organization </a:t>
            </a:r>
            <a:r>
              <a:rPr lang="en-GB" sz="2200" b="1" dirty="0" smtClean="0">
                <a:solidFill>
                  <a:srgbClr val="002060"/>
                </a:solidFill>
              </a:rPr>
              <a:t>at internal level</a:t>
            </a:r>
            <a:r>
              <a:rPr lang="en-GB" sz="2200" dirty="0" smtClean="0"/>
              <a:t>:</a:t>
            </a:r>
            <a:br>
              <a:rPr lang="en-GB" sz="2200" dirty="0" smtClean="0"/>
            </a:br>
            <a:r>
              <a:rPr lang="en-GB" sz="2200" dirty="0" smtClean="0"/>
              <a:t/>
            </a:r>
            <a:br>
              <a:rPr lang="en-GB" sz="2200" dirty="0" smtClean="0"/>
            </a:br>
            <a:r>
              <a:rPr lang="en-GB" sz="2200" dirty="0" smtClean="0"/>
              <a:t>- I</a:t>
            </a:r>
            <a:r>
              <a:rPr lang="en-GB" sz="2200" b="1" dirty="0" smtClean="0"/>
              <a:t>nitial</a:t>
            </a:r>
            <a:r>
              <a:rPr lang="en-GB" sz="2200" dirty="0" smtClean="0"/>
              <a:t> </a:t>
            </a:r>
            <a:r>
              <a:rPr lang="en-GB" sz="2200" b="1" dirty="0" smtClean="0"/>
              <a:t>and final questionnaires </a:t>
            </a:r>
            <a:r>
              <a:rPr lang="en-GB" sz="2200" dirty="0" smtClean="0"/>
              <a:t>completed by the </a:t>
            </a:r>
            <a:r>
              <a:rPr lang="en-GB" sz="2200" dirty="0" err="1" smtClean="0"/>
              <a:t>beneficiarie</a:t>
            </a:r>
            <a:r>
              <a:rPr lang="en-GB" sz="2200" dirty="0" smtClean="0"/>
              <a:t>.</a:t>
            </a:r>
            <a:br>
              <a:rPr lang="en-GB" sz="2200" dirty="0" smtClean="0"/>
            </a:br>
            <a:r>
              <a:rPr lang="en-GB" sz="2200" dirty="0" smtClean="0"/>
              <a:t>- E</a:t>
            </a:r>
            <a:r>
              <a:rPr lang="en-GB" sz="2200" b="1" dirty="0" smtClean="0"/>
              <a:t>nergy and water invoices</a:t>
            </a:r>
            <a:r>
              <a:rPr lang="en-GB" sz="2200" dirty="0" smtClean="0"/>
              <a:t> obtained from the beneficiaries.</a:t>
            </a:r>
            <a:br>
              <a:rPr lang="en-GB" sz="2200" dirty="0" smtClean="0"/>
            </a:br>
            <a:r>
              <a:rPr lang="en-GB" sz="2200" dirty="0" smtClean="0"/>
              <a:t>- Excel document (or other format) with </a:t>
            </a:r>
            <a:r>
              <a:rPr lang="en-GB" sz="2200" b="1" dirty="0" smtClean="0"/>
              <a:t>the data analysis</a:t>
            </a:r>
            <a:r>
              <a:rPr lang="en-GB" sz="2200" dirty="0" smtClean="0"/>
              <a:t>.</a:t>
            </a:r>
            <a:br>
              <a:rPr lang="en-GB" sz="2200" dirty="0" smtClean="0"/>
            </a:br>
            <a:r>
              <a:rPr lang="en-GB" sz="2200" dirty="0" smtClean="0"/>
              <a:t/>
            </a:r>
            <a:br>
              <a:rPr lang="en-GB" sz="2200" dirty="0" smtClean="0"/>
            </a:br>
            <a:r>
              <a:rPr lang="en-GB" sz="2200" b="1" dirty="0" smtClean="0">
                <a:solidFill>
                  <a:srgbClr val="002060"/>
                </a:solidFill>
              </a:rPr>
              <a:t>To send to </a:t>
            </a:r>
            <a:r>
              <a:rPr lang="en-GB" sz="2200" b="1" dirty="0" err="1" smtClean="0">
                <a:solidFill>
                  <a:srgbClr val="002060"/>
                </a:solidFill>
              </a:rPr>
              <a:t>Columbares</a:t>
            </a:r>
            <a:r>
              <a:rPr lang="en-GB" sz="2200" b="1" dirty="0" smtClean="0">
                <a:solidFill>
                  <a:srgbClr val="002060"/>
                </a:solidFill>
              </a:rPr>
              <a:t>:</a:t>
            </a:r>
            <a:r>
              <a:rPr lang="en-GB" sz="2200" dirty="0" smtClean="0"/>
              <a:t/>
            </a:r>
            <a:br>
              <a:rPr lang="en-GB" sz="2200" dirty="0" smtClean="0"/>
            </a:br>
            <a:r>
              <a:rPr lang="en-GB" sz="2200" dirty="0" smtClean="0"/>
              <a:t/>
            </a:r>
            <a:br>
              <a:rPr lang="en-GB" sz="2200" dirty="0" smtClean="0"/>
            </a:br>
            <a:r>
              <a:rPr lang="en-GB" sz="2200" dirty="0" smtClean="0"/>
              <a:t>- </a:t>
            </a:r>
            <a:r>
              <a:rPr lang="en-GB" sz="2200" b="1" dirty="0" smtClean="0"/>
              <a:t>Report with the conclusions from the analysis of the results </a:t>
            </a:r>
            <a:r>
              <a:rPr lang="en-GB" sz="2200" dirty="0" smtClean="0"/>
              <a:t>of their GH Mini Programme, with recommendations for future work in their region. </a:t>
            </a:r>
            <a:r>
              <a:rPr lang="en-GB" sz="2200" dirty="0" smtClean="0">
                <a:solidFill>
                  <a:srgbClr val="FF0000"/>
                </a:solidFill>
              </a:rPr>
              <a:t>April 2016.</a:t>
            </a:r>
            <a:r>
              <a:rPr lang="es-ES" sz="2200" dirty="0" smtClean="0"/>
              <a:t/>
            </a:r>
            <a:br>
              <a:rPr lang="es-ES" sz="2200" dirty="0" smtClean="0"/>
            </a:br>
            <a:r>
              <a:rPr lang="es-ES" sz="2200" dirty="0" smtClean="0"/>
              <a:t>- I</a:t>
            </a:r>
            <a:r>
              <a:rPr lang="en-GB" sz="2200" dirty="0" err="1" smtClean="0"/>
              <a:t>nformation</a:t>
            </a:r>
            <a:r>
              <a:rPr lang="en-GB" sz="2200" dirty="0" smtClean="0"/>
              <a:t> related to analysis for the </a:t>
            </a:r>
            <a:r>
              <a:rPr lang="en-GB" sz="2200" b="1" dirty="0" smtClean="0"/>
              <a:t>Mobility Tool</a:t>
            </a:r>
            <a:r>
              <a:rPr lang="en-GB" sz="2200" dirty="0" smtClean="0"/>
              <a:t>.</a:t>
            </a:r>
            <a:r>
              <a:rPr lang="es-ES" sz="1800" dirty="0" smtClean="0"/>
              <a:t/>
            </a:r>
            <a:br>
              <a:rPr lang="es-ES" sz="1800" dirty="0" smtClean="0"/>
            </a:br>
            <a:r>
              <a:rPr lang="en-GB" sz="2000" dirty="0" smtClean="0"/>
              <a:t/>
            </a:r>
            <a:br>
              <a:rPr lang="en-GB" sz="2000" dirty="0" smtClean="0"/>
            </a:br>
            <a:r>
              <a:rPr lang="en-GB" sz="2000" dirty="0" smtClean="0"/>
              <a:t/>
            </a:r>
            <a:br>
              <a:rPr lang="en-GB" sz="2000" dirty="0" smtClean="0"/>
            </a:br>
            <a:r>
              <a:rPr lang="es-ES" sz="2000" dirty="0" smtClean="0"/>
              <a:t/>
            </a:r>
            <a:br>
              <a:rPr lang="es-ES" sz="2000" dirty="0" smtClean="0"/>
            </a:br>
            <a:endParaRPr lang="es-ES" sz="2200" dirty="0"/>
          </a:p>
        </p:txBody>
      </p:sp>
      <p:sp>
        <p:nvSpPr>
          <p:cNvPr id="7" name="6 CuadroTexto"/>
          <p:cNvSpPr txBox="1"/>
          <p:nvPr/>
        </p:nvSpPr>
        <p:spPr>
          <a:xfrm>
            <a:off x="2236394" y="142852"/>
            <a:ext cx="6264696" cy="892552"/>
          </a:xfrm>
          <a:prstGeom prst="rect">
            <a:avLst/>
          </a:prstGeom>
          <a:noFill/>
        </p:spPr>
        <p:txBody>
          <a:bodyPr wrap="square" rtlCol="0">
            <a:spAutoFit/>
          </a:bodyPr>
          <a:lstStyle/>
          <a:p>
            <a:pPr algn="ctr"/>
            <a:r>
              <a:rPr lang="es-ES" sz="2600" b="1" dirty="0" smtClean="0"/>
              <a:t>5.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Mini GH </a:t>
            </a:r>
            <a:r>
              <a:rPr lang="es-ES" sz="2600" b="1" dirty="0" err="1" smtClean="0"/>
              <a:t>Programme</a:t>
            </a:r>
            <a:r>
              <a:rPr lang="es-ES" sz="2600" b="1" dirty="0" smtClean="0"/>
              <a:t>:</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2500306"/>
            <a:ext cx="8643998" cy="3286148"/>
          </a:xfrm>
        </p:spPr>
        <p:txBody>
          <a:bodyPr numCol="1">
            <a:normAutofit fontScale="90000"/>
          </a:bodyPr>
          <a:lstStyle/>
          <a:p>
            <a:pPr algn="l"/>
            <a:r>
              <a:rPr lang="en-GB" sz="2200" dirty="0" smtClean="0"/>
              <a:t> The partners will send to </a:t>
            </a:r>
            <a:r>
              <a:rPr lang="en-GB" sz="2200" dirty="0" err="1" smtClean="0"/>
              <a:t>Columbares</a:t>
            </a:r>
            <a:r>
              <a:rPr lang="en-GB" sz="2200" dirty="0" smtClean="0"/>
              <a:t>:</a:t>
            </a:r>
            <a:br>
              <a:rPr lang="en-GB" sz="2200" dirty="0" smtClean="0"/>
            </a:br>
            <a:r>
              <a:rPr lang="en-GB" sz="2200" dirty="0" smtClean="0"/>
              <a:t/>
            </a:r>
            <a:br>
              <a:rPr lang="en-GB" sz="2200" dirty="0" smtClean="0"/>
            </a:br>
            <a:r>
              <a:rPr lang="en-GB" sz="2400" b="1" dirty="0" smtClean="0"/>
              <a:t> - Certificate of membership</a:t>
            </a:r>
            <a:r>
              <a:rPr lang="en-GB" sz="2400" dirty="0" smtClean="0"/>
              <a:t>, signed by the legal representatives of each organization.</a:t>
            </a:r>
            <a:br>
              <a:rPr lang="en-GB" sz="2400" dirty="0" smtClean="0"/>
            </a:br>
            <a:r>
              <a:rPr lang="en-GB" sz="2400" dirty="0" smtClean="0"/>
              <a:t/>
            </a:r>
            <a:br>
              <a:rPr lang="en-GB" sz="2400" dirty="0" smtClean="0"/>
            </a:br>
            <a:r>
              <a:rPr lang="en-GB" sz="2400" dirty="0" smtClean="0"/>
              <a:t>- </a:t>
            </a:r>
            <a:r>
              <a:rPr lang="en-GB" sz="2400" b="1" dirty="0" smtClean="0"/>
              <a:t>Graphic documentation</a:t>
            </a:r>
            <a:r>
              <a:rPr lang="en-GB" sz="2400" dirty="0" smtClean="0"/>
              <a:t> (photos, videos) from the signing of such agreements or </a:t>
            </a:r>
            <a:r>
              <a:rPr lang="en-GB" sz="2400" b="1" dirty="0" smtClean="0"/>
              <a:t>press clippings</a:t>
            </a:r>
            <a:r>
              <a:rPr lang="en-GB" sz="2400" dirty="0" smtClean="0"/>
              <a:t>, if such exist.</a:t>
            </a:r>
            <a:br>
              <a:rPr lang="en-GB" sz="2400" dirty="0" smtClean="0"/>
            </a:br>
            <a:r>
              <a:rPr lang="es-ES" sz="2400" dirty="0" smtClean="0"/>
              <a:t/>
            </a:r>
            <a:br>
              <a:rPr lang="es-ES" sz="2400" dirty="0" smtClean="0"/>
            </a:br>
            <a:r>
              <a:rPr lang="es-ES" sz="2200" dirty="0" smtClean="0"/>
              <a:t>- I</a:t>
            </a:r>
            <a:r>
              <a:rPr lang="en-GB" sz="2200" dirty="0" err="1" smtClean="0"/>
              <a:t>nformation</a:t>
            </a:r>
            <a:r>
              <a:rPr lang="en-GB" sz="2200" dirty="0" smtClean="0"/>
              <a:t> related to the GH Network for its inclusion in the </a:t>
            </a:r>
            <a:r>
              <a:rPr lang="en-GB" sz="2200" b="1" dirty="0" smtClean="0"/>
              <a:t>Mobility Tool</a:t>
            </a:r>
            <a:r>
              <a:rPr lang="en-GB" sz="2200" dirty="0" smtClean="0"/>
              <a:t>.</a:t>
            </a:r>
            <a:r>
              <a:rPr lang="es-ES" sz="1800" dirty="0" smtClean="0"/>
              <a:t/>
            </a:r>
            <a:br>
              <a:rPr lang="es-ES" sz="1800" dirty="0" smtClean="0"/>
            </a:br>
            <a:r>
              <a:rPr lang="en-GB" sz="2000" dirty="0" smtClean="0"/>
              <a:t/>
            </a:r>
            <a:br>
              <a:rPr lang="en-GB" sz="2000" dirty="0" smtClean="0"/>
            </a:br>
            <a:r>
              <a:rPr lang="en-GB" sz="2000" dirty="0" smtClean="0"/>
              <a:t/>
            </a:r>
            <a:br>
              <a:rPr lang="en-GB" sz="2000" dirty="0" smtClean="0"/>
            </a:br>
            <a:r>
              <a:rPr lang="es-ES" sz="2000" dirty="0" smtClean="0"/>
              <a:t/>
            </a:r>
            <a:br>
              <a:rPr lang="es-ES" sz="2000" dirty="0" smtClean="0"/>
            </a:br>
            <a:endParaRPr lang="es-ES" sz="2200" dirty="0"/>
          </a:p>
        </p:txBody>
      </p:sp>
      <p:sp>
        <p:nvSpPr>
          <p:cNvPr id="7" name="6 CuadroTexto"/>
          <p:cNvSpPr txBox="1"/>
          <p:nvPr/>
        </p:nvSpPr>
        <p:spPr>
          <a:xfrm>
            <a:off x="2236394" y="250432"/>
            <a:ext cx="6264696" cy="892552"/>
          </a:xfrm>
          <a:prstGeom prst="rect">
            <a:avLst/>
          </a:prstGeom>
          <a:noFill/>
        </p:spPr>
        <p:txBody>
          <a:bodyPr wrap="square" rtlCol="0">
            <a:spAutoFit/>
          </a:bodyPr>
          <a:lstStyle/>
          <a:p>
            <a:pPr algn="ctr"/>
            <a:r>
              <a:rPr lang="es-ES" sz="2600" b="1" dirty="0" smtClean="0"/>
              <a:t>6.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the</a:t>
            </a:r>
            <a:r>
              <a:rPr lang="es-ES" sz="2600" b="1" dirty="0" smtClean="0"/>
              <a:t> International Green </a:t>
            </a:r>
            <a:r>
              <a:rPr lang="es-ES" sz="2600" b="1" dirty="0" err="1" smtClean="0"/>
              <a:t>Homes</a:t>
            </a:r>
            <a:r>
              <a:rPr lang="es-ES" sz="2600" b="1" dirty="0" smtClean="0"/>
              <a:t> Network:</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1500167" y="0"/>
            <a:ext cx="6165996" cy="6833258"/>
          </a:xfrm>
          <a:prstGeom prst="rect">
            <a:avLst/>
          </a:prstGeom>
          <a:noFill/>
          <a:ln w="9525">
            <a:noFill/>
            <a:miter lim="800000"/>
            <a:headEnd/>
            <a:tailEnd/>
          </a:ln>
          <a:effectLst/>
        </p:spPr>
      </p:pic>
    </p:spTree>
    <p:extLst>
      <p:ext uri="{BB962C8B-B14F-4D97-AF65-F5344CB8AC3E}">
        <p14:creationId xmlns:p14="http://schemas.microsoft.com/office/powerpoint/2010/main" val="25847146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1928802"/>
            <a:ext cx="8643998" cy="3286148"/>
          </a:xfrm>
        </p:spPr>
        <p:txBody>
          <a:bodyPr numCol="1">
            <a:normAutofit fontScale="90000"/>
          </a:bodyPr>
          <a:lstStyle/>
          <a:p>
            <a:pPr lvl="0" algn="l"/>
            <a:r>
              <a:rPr lang="en-GB" sz="2200" dirty="0" smtClean="0"/>
              <a:t> The verification will consist of the following documents:</a:t>
            </a:r>
            <a:br>
              <a:rPr lang="en-GB" sz="2200" dirty="0" smtClean="0"/>
            </a:br>
            <a:r>
              <a:rPr lang="en-GB" sz="2200" dirty="0" smtClean="0"/>
              <a:t/>
            </a:r>
            <a:br>
              <a:rPr lang="en-GB" sz="2200" dirty="0" smtClean="0"/>
            </a:br>
            <a:r>
              <a:rPr lang="en-GB" sz="2200" dirty="0" smtClean="0"/>
              <a:t>- </a:t>
            </a:r>
            <a:r>
              <a:rPr lang="en-GB" sz="2200" b="1" dirty="0" smtClean="0"/>
              <a:t>Certificate of attendance signed by Insider Access</a:t>
            </a:r>
            <a:r>
              <a:rPr lang="en-GB" sz="2200" dirty="0" smtClean="0"/>
              <a:t>.</a:t>
            </a:r>
            <a:r>
              <a:rPr lang="es-ES" sz="2200" dirty="0" smtClean="0"/>
              <a:t/>
            </a:r>
            <a:br>
              <a:rPr lang="es-ES" sz="2200" dirty="0" smtClean="0"/>
            </a:br>
            <a:r>
              <a:rPr lang="es-ES" sz="2200" dirty="0" smtClean="0"/>
              <a:t>- </a:t>
            </a:r>
            <a:r>
              <a:rPr lang="en-GB" sz="2200" b="1" dirty="0" smtClean="0"/>
              <a:t>Online questionnaire </a:t>
            </a:r>
            <a:r>
              <a:rPr lang="en-GB" sz="2200" dirty="0" smtClean="0"/>
              <a:t>filled in by the participant in the </a:t>
            </a:r>
            <a:r>
              <a:rPr lang="en-GB" sz="2200" b="1" dirty="0" smtClean="0"/>
              <a:t>Mobility Tool.</a:t>
            </a:r>
            <a:r>
              <a:rPr lang="es-ES" sz="2200" dirty="0" smtClean="0"/>
              <a:t/>
            </a:r>
            <a:br>
              <a:rPr lang="es-ES" sz="2200" dirty="0" smtClean="0"/>
            </a:br>
            <a:r>
              <a:rPr lang="es-ES" sz="2200" dirty="0" smtClean="0"/>
              <a:t>- </a:t>
            </a:r>
            <a:r>
              <a:rPr lang="en-GB" sz="2200" b="1" dirty="0" smtClean="0"/>
              <a:t>Payroll confirmation </a:t>
            </a:r>
            <a:r>
              <a:rPr lang="en-GB" sz="2200" dirty="0" smtClean="0"/>
              <a:t>and / or volunteer contract of the person who has participated in mobility.</a:t>
            </a:r>
            <a:r>
              <a:rPr lang="es-ES" sz="2200" dirty="0" smtClean="0"/>
              <a:t/>
            </a:r>
            <a:br>
              <a:rPr lang="es-ES" sz="2200" dirty="0" smtClean="0"/>
            </a:br>
            <a:r>
              <a:rPr lang="es-ES" sz="2200" dirty="0" smtClean="0"/>
              <a:t>- </a:t>
            </a:r>
            <a:r>
              <a:rPr lang="en-GB" sz="2200" b="1" dirty="0" smtClean="0"/>
              <a:t>Inclusion of the activity in the Mobility Tool by Association </a:t>
            </a:r>
            <a:r>
              <a:rPr lang="en-GB" sz="2200" b="1" dirty="0" err="1" smtClean="0"/>
              <a:t>Columbares</a:t>
            </a:r>
            <a:r>
              <a:rPr lang="en-GB" sz="2200" b="1" dirty="0" smtClean="0"/>
              <a:t>.</a:t>
            </a:r>
            <a:r>
              <a:rPr lang="es-ES" sz="2200" b="1" dirty="0" smtClean="0"/>
              <a:t/>
            </a:r>
            <a:br>
              <a:rPr lang="es-ES" sz="2200" b="1" dirty="0" smtClean="0"/>
            </a:br>
            <a:r>
              <a:rPr lang="es-ES" sz="2200" b="1" dirty="0" smtClean="0"/>
              <a:t>- </a:t>
            </a:r>
            <a:r>
              <a:rPr lang="es-ES_tradnl" sz="2200" b="1" dirty="0" err="1" smtClean="0"/>
              <a:t>Programme</a:t>
            </a:r>
            <a:r>
              <a:rPr lang="es-ES_tradnl" sz="2200" b="1" dirty="0" smtClean="0"/>
              <a:t> of </a:t>
            </a:r>
            <a:r>
              <a:rPr lang="es-ES_tradnl" sz="2200" b="1" dirty="0" err="1" smtClean="0"/>
              <a:t>the</a:t>
            </a:r>
            <a:r>
              <a:rPr lang="es-ES_tradnl" sz="2200" b="1" dirty="0" smtClean="0"/>
              <a:t> </a:t>
            </a:r>
            <a:r>
              <a:rPr lang="es-ES_tradnl" sz="2200" b="1" dirty="0" err="1" smtClean="0"/>
              <a:t>mobility</a:t>
            </a:r>
            <a:r>
              <a:rPr lang="es-ES_tradnl" sz="2200" b="1" dirty="0" smtClean="0"/>
              <a:t>.</a:t>
            </a:r>
            <a:r>
              <a:rPr lang="es-ES" sz="2200" b="1" dirty="0" smtClean="0"/>
              <a:t/>
            </a:r>
            <a:br>
              <a:rPr lang="es-ES" sz="2200" b="1" dirty="0" smtClean="0"/>
            </a:br>
            <a:r>
              <a:rPr lang="es-ES" sz="2200" b="1" dirty="0" smtClean="0"/>
              <a:t>- </a:t>
            </a:r>
            <a:r>
              <a:rPr lang="en-GB" sz="2200" b="1" dirty="0" smtClean="0"/>
              <a:t>Certificate of attendance at language training</a:t>
            </a:r>
            <a:r>
              <a:rPr lang="en-GB" sz="2200" dirty="0" smtClean="0"/>
              <a:t>, signed by the supplier.</a:t>
            </a:r>
            <a:r>
              <a:rPr lang="es-ES" sz="2200" dirty="0" smtClean="0"/>
              <a:t/>
            </a:r>
            <a:br>
              <a:rPr lang="es-ES" sz="2200" dirty="0" smtClean="0"/>
            </a:br>
            <a:r>
              <a:rPr lang="en-GB" sz="2200" dirty="0" smtClean="0"/>
              <a:t> </a:t>
            </a:r>
            <a:r>
              <a:rPr lang="es-ES" sz="2200" dirty="0" smtClean="0"/>
              <a:t/>
            </a:r>
            <a:br>
              <a:rPr lang="es-ES" sz="2200" dirty="0" smtClean="0"/>
            </a:br>
            <a:r>
              <a:rPr lang="en-GB" sz="2200" dirty="0" smtClean="0"/>
              <a:t>In addition, </a:t>
            </a:r>
            <a:r>
              <a:rPr lang="en-GB" sz="2200" b="1" dirty="0" smtClean="0"/>
              <a:t>graphic and audiovisual</a:t>
            </a:r>
            <a:r>
              <a:rPr lang="en-GB" sz="2200" dirty="0" smtClean="0"/>
              <a:t> material will be provided.</a:t>
            </a:r>
            <a:endParaRPr lang="es-ES" sz="2200" dirty="0"/>
          </a:p>
        </p:txBody>
      </p:sp>
      <p:sp>
        <p:nvSpPr>
          <p:cNvPr id="7" name="6 CuadroTexto"/>
          <p:cNvSpPr txBox="1"/>
          <p:nvPr/>
        </p:nvSpPr>
        <p:spPr>
          <a:xfrm>
            <a:off x="2236394" y="250432"/>
            <a:ext cx="6264696" cy="892552"/>
          </a:xfrm>
          <a:prstGeom prst="rect">
            <a:avLst/>
          </a:prstGeom>
          <a:noFill/>
        </p:spPr>
        <p:txBody>
          <a:bodyPr wrap="square" rtlCol="0">
            <a:spAutoFit/>
          </a:bodyPr>
          <a:lstStyle/>
          <a:p>
            <a:pPr algn="ctr"/>
            <a:r>
              <a:rPr lang="es-ES" sz="2600" b="1" dirty="0" smtClean="0"/>
              <a:t>7.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the</a:t>
            </a:r>
            <a:r>
              <a:rPr lang="es-ES" sz="2600" b="1" dirty="0" smtClean="0"/>
              <a:t> Job </a:t>
            </a:r>
            <a:r>
              <a:rPr lang="es-ES" sz="2600" b="1" dirty="0" err="1" smtClean="0"/>
              <a:t>shadowing</a:t>
            </a:r>
            <a:r>
              <a:rPr lang="es-ES" sz="2600" b="1" dirty="0" smtClean="0"/>
              <a:t> </a:t>
            </a:r>
            <a:r>
              <a:rPr lang="es-ES" sz="2600" b="1" dirty="0" err="1" smtClean="0"/>
              <a:t>activity</a:t>
            </a:r>
            <a:r>
              <a:rPr lang="es-ES" sz="2600" b="1" dirty="0" smtClean="0"/>
              <a:t>:</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244727"/>
            <a:ext cx="7772400" cy="1470025"/>
          </a:xfrm>
        </p:spPr>
        <p:txBody>
          <a:bodyPr>
            <a:normAutofit fontScale="90000"/>
          </a:bodyPr>
          <a:lstStyle/>
          <a:p>
            <a:r>
              <a:rPr lang="es-ES" dirty="0" err="1" smtClean="0"/>
              <a:t>Any</a:t>
            </a:r>
            <a:r>
              <a:rPr lang="es-ES" dirty="0" smtClean="0"/>
              <a:t> </a:t>
            </a:r>
            <a:r>
              <a:rPr lang="es-ES" dirty="0" err="1" smtClean="0"/>
              <a:t>doubts</a:t>
            </a:r>
            <a:r>
              <a:rPr lang="es-ES" dirty="0" smtClean="0"/>
              <a:t>? </a:t>
            </a:r>
            <a:r>
              <a:rPr lang="es-ES" dirty="0" err="1" smtClean="0"/>
              <a:t>Suggestions</a:t>
            </a:r>
            <a:r>
              <a:rPr lang="es-ES" dirty="0" smtClean="0"/>
              <a:t>?</a:t>
            </a:r>
            <a:br>
              <a:rPr lang="es-ES" dirty="0" smtClean="0"/>
            </a:br>
            <a:r>
              <a:rPr lang="es-ES" dirty="0" smtClean="0"/>
              <a:t/>
            </a:r>
            <a:br>
              <a:rPr lang="es-ES" dirty="0" smtClean="0"/>
            </a:br>
            <a:r>
              <a:rPr lang="es-ES" dirty="0" smtClean="0"/>
              <a:t>THANK YOU VERY MUCH FOR YOUR ATTENTION</a:t>
            </a:r>
            <a:endParaRPr lang="es-ES" dirty="0"/>
          </a:p>
        </p:txBody>
      </p:sp>
      <p:sp>
        <p:nvSpPr>
          <p:cNvPr id="3" name="2 Subtítulo"/>
          <p:cNvSpPr>
            <a:spLocks noGrp="1"/>
          </p:cNvSpPr>
          <p:nvPr>
            <p:ph type="subTitle" idx="1"/>
          </p:nvPr>
        </p:nvSpPr>
        <p:spPr>
          <a:xfrm>
            <a:off x="1371600" y="5105424"/>
            <a:ext cx="6400800" cy="1752600"/>
          </a:xfrm>
        </p:spPr>
        <p:txBody>
          <a:bodyPr/>
          <a:lstStyle/>
          <a:p>
            <a:r>
              <a:rPr lang="es-ES" dirty="0" smtClean="0"/>
              <a:t>Carmen Molina Navarro</a:t>
            </a:r>
            <a:endParaRPr lang="es-ES" dirty="0"/>
          </a:p>
        </p:txBody>
      </p:sp>
      <p:pic>
        <p:nvPicPr>
          <p:cNvPr id="6" name="5 Imagen" descr="interior abajo.jpg"/>
          <p:cNvPicPr>
            <a:picLocks noChangeAspect="1"/>
          </p:cNvPicPr>
          <p:nvPr/>
        </p:nvPicPr>
        <p:blipFill>
          <a:blip r:embed="rId3"/>
          <a:stretch>
            <a:fillRect/>
          </a:stretch>
        </p:blipFill>
        <p:spPr>
          <a:xfrm>
            <a:off x="0" y="6083734"/>
            <a:ext cx="9144000" cy="774290"/>
          </a:xfrm>
          <a:prstGeom prst="rect">
            <a:avLst/>
          </a:prstGeom>
        </p:spPr>
      </p:pic>
      <p:pic>
        <p:nvPicPr>
          <p:cNvPr id="7" name="6 Imag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524083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4714884"/>
            <a:ext cx="8643998" cy="1000132"/>
          </a:xfrm>
        </p:spPr>
        <p:txBody>
          <a:bodyPr numCol="1">
            <a:normAutofit fontScale="90000"/>
          </a:bodyPr>
          <a:lstStyle/>
          <a:p>
            <a:pPr algn="l"/>
            <a:r>
              <a:rPr lang="es-ES" sz="2400" b="1" dirty="0" smtClean="0">
                <a:solidFill>
                  <a:srgbClr val="FF0000"/>
                </a:solidFill>
              </a:rPr>
              <a:t>- </a:t>
            </a:r>
            <a:r>
              <a:rPr lang="es-ES" sz="2400" b="1" dirty="0" err="1" smtClean="0">
                <a:solidFill>
                  <a:srgbClr val="FF0000"/>
                </a:solidFill>
              </a:rPr>
              <a:t>External</a:t>
            </a:r>
            <a:r>
              <a:rPr lang="es-ES" sz="2400" b="1" dirty="0" smtClean="0">
                <a:solidFill>
                  <a:srgbClr val="FF0000"/>
                </a:solidFill>
              </a:rPr>
              <a:t>:</a:t>
            </a:r>
            <a:r>
              <a:rPr lang="es-ES" sz="2400" b="1" dirty="0" smtClean="0"/>
              <a:t/>
            </a:r>
            <a:br>
              <a:rPr lang="es-ES" sz="2400" b="1" dirty="0" smtClean="0"/>
            </a:br>
            <a:r>
              <a:rPr lang="es-ES" sz="2400" dirty="0" smtClean="0"/>
              <a:t/>
            </a:r>
            <a:br>
              <a:rPr lang="es-ES" sz="2400" dirty="0" smtClean="0"/>
            </a:br>
            <a:r>
              <a:rPr lang="es-ES" sz="2400" b="1" dirty="0" smtClean="0"/>
              <a:t>   </a:t>
            </a:r>
            <a:r>
              <a:rPr lang="es-ES" sz="2400" b="1" u="sng" dirty="0" smtClean="0"/>
              <a:t>- </a:t>
            </a:r>
            <a:r>
              <a:rPr lang="es-ES" sz="2400" b="1" u="sng" dirty="0" err="1" smtClean="0"/>
              <a:t>Follow</a:t>
            </a:r>
            <a:r>
              <a:rPr lang="es-ES" sz="2400" b="1" u="sng" dirty="0" smtClean="0"/>
              <a:t>-up </a:t>
            </a:r>
            <a:r>
              <a:rPr lang="es-ES" sz="2400" b="1" u="sng" dirty="0" err="1" smtClean="0"/>
              <a:t>report</a:t>
            </a:r>
            <a:r>
              <a:rPr lang="es-ES" sz="2400" b="1" u="sng" dirty="0" smtClean="0"/>
              <a:t>: </a:t>
            </a:r>
            <a:r>
              <a:rPr lang="es-ES" sz="2400" dirty="0" err="1" smtClean="0"/>
              <a:t>it</a:t>
            </a:r>
            <a:r>
              <a:rPr lang="es-ES" sz="2400" dirty="0" smtClean="0"/>
              <a:t> </a:t>
            </a:r>
            <a:r>
              <a:rPr lang="es-ES" sz="2400" dirty="0" err="1" smtClean="0"/>
              <a:t>was</a:t>
            </a:r>
            <a:r>
              <a:rPr lang="es-ES" sz="2400" dirty="0" smtClean="0"/>
              <a:t> </a:t>
            </a:r>
            <a:r>
              <a:rPr lang="es-ES" sz="2400" dirty="0" err="1" smtClean="0"/>
              <a:t>sent</a:t>
            </a:r>
            <a:r>
              <a:rPr lang="es-ES" sz="2400" dirty="0" smtClean="0"/>
              <a:t> </a:t>
            </a:r>
            <a:r>
              <a:rPr lang="es-ES" sz="2400" dirty="0" err="1" smtClean="0"/>
              <a:t>by</a:t>
            </a:r>
            <a:r>
              <a:rPr lang="es-ES" sz="2400" dirty="0" smtClean="0"/>
              <a:t> </a:t>
            </a:r>
            <a:r>
              <a:rPr lang="es-ES" sz="2400" dirty="0" err="1" smtClean="0"/>
              <a:t>Association</a:t>
            </a:r>
            <a:r>
              <a:rPr lang="es-ES" sz="2400" dirty="0" smtClean="0"/>
              <a:t> </a:t>
            </a:r>
            <a:r>
              <a:rPr lang="es-ES" sz="2400" dirty="0" err="1" smtClean="0"/>
              <a:t>Columbares</a:t>
            </a:r>
            <a:r>
              <a:rPr lang="es-ES" sz="2400" dirty="0" smtClean="0"/>
              <a:t> </a:t>
            </a:r>
            <a:r>
              <a:rPr lang="es-ES" sz="2400" dirty="0" err="1" smtClean="0"/>
              <a:t>on</a:t>
            </a:r>
            <a:r>
              <a:rPr lang="es-ES" sz="2400" dirty="0" smtClean="0"/>
              <a:t> </a:t>
            </a:r>
            <a:r>
              <a:rPr lang="es-ES" sz="2400" dirty="0" err="1" smtClean="0"/>
              <a:t>April</a:t>
            </a:r>
            <a:r>
              <a:rPr lang="es-ES" sz="2400" dirty="0" smtClean="0"/>
              <a:t> 30, 2015.</a:t>
            </a:r>
            <a:br>
              <a:rPr lang="es-ES" sz="2400" dirty="0" smtClean="0"/>
            </a:br>
            <a:r>
              <a:rPr lang="es-ES" sz="2400" dirty="0" smtClean="0"/>
              <a:t/>
            </a:r>
            <a:br>
              <a:rPr lang="es-ES" sz="2400" dirty="0" smtClean="0"/>
            </a:br>
            <a:r>
              <a:rPr lang="es-ES" sz="2400" b="1" dirty="0" smtClean="0"/>
              <a:t>   </a:t>
            </a:r>
            <a:r>
              <a:rPr lang="es-ES" sz="2400" b="1" u="sng" dirty="0" smtClean="0"/>
              <a:t>- Final </a:t>
            </a:r>
            <a:r>
              <a:rPr lang="es-ES" sz="2400" b="1" u="sng" dirty="0" err="1" smtClean="0"/>
              <a:t>report</a:t>
            </a:r>
            <a:r>
              <a:rPr lang="es-ES" sz="2400" b="1" u="sng" dirty="0" smtClean="0"/>
              <a:t>:</a:t>
            </a:r>
            <a:r>
              <a:rPr lang="es-ES" sz="2400" dirty="0" smtClean="0"/>
              <a:t/>
            </a:r>
            <a:br>
              <a:rPr lang="es-ES" sz="2400" dirty="0" smtClean="0"/>
            </a:br>
            <a:r>
              <a:rPr lang="es-ES" sz="2400" dirty="0"/>
              <a:t> </a:t>
            </a:r>
            <a:r>
              <a:rPr lang="es-ES" sz="2400" dirty="0" smtClean="0"/>
              <a:t>     - </a:t>
            </a:r>
            <a:r>
              <a:rPr lang="es-ES" sz="2400" dirty="0" err="1" smtClean="0"/>
              <a:t>It</a:t>
            </a:r>
            <a:r>
              <a:rPr lang="es-ES" sz="2400" dirty="0" smtClean="0"/>
              <a:t> </a:t>
            </a:r>
            <a:r>
              <a:rPr lang="en-US" sz="2400" dirty="0" smtClean="0"/>
              <a:t>will </a:t>
            </a:r>
            <a:r>
              <a:rPr lang="en-US" sz="2400" dirty="0"/>
              <a:t>be generated in the </a:t>
            </a:r>
            <a:r>
              <a:rPr lang="en-US" sz="2400" b="1" dirty="0"/>
              <a:t>mobility tool</a:t>
            </a:r>
            <a:r>
              <a:rPr lang="en-US" sz="2400" dirty="0"/>
              <a:t> by Association </a:t>
            </a:r>
            <a:r>
              <a:rPr lang="en-US" sz="2400" dirty="0" err="1" smtClean="0"/>
              <a:t>Columbares</a:t>
            </a:r>
            <a:r>
              <a:rPr lang="en-US" sz="2400" dirty="0" smtClean="0"/>
              <a:t>.</a:t>
            </a:r>
            <a:br>
              <a:rPr lang="en-US" sz="2400" dirty="0" smtClean="0"/>
            </a:br>
            <a:r>
              <a:rPr lang="en-US" sz="2400" dirty="0" smtClean="0"/>
              <a:t>       - Before </a:t>
            </a:r>
            <a:r>
              <a:rPr lang="en-US" sz="2400" dirty="0"/>
              <a:t>generating the report we will have to upload all </a:t>
            </a:r>
            <a:r>
              <a:rPr lang="en-US" sz="2400" b="1" dirty="0"/>
              <a:t>the economic data</a:t>
            </a:r>
            <a:r>
              <a:rPr lang="en-US" sz="2400" dirty="0"/>
              <a:t> in the mobility tool, as well as all the participants in all the international events will have to fill in </a:t>
            </a:r>
            <a:r>
              <a:rPr lang="en-US" sz="2400" b="1" dirty="0"/>
              <a:t>evaluation questionnaires</a:t>
            </a:r>
            <a:r>
              <a:rPr lang="en-US" sz="2400" dirty="0" smtClean="0"/>
              <a:t>.</a:t>
            </a:r>
            <a:br>
              <a:rPr lang="en-US" sz="2400" dirty="0" smtClean="0"/>
            </a:br>
            <a:r>
              <a:rPr lang="en-US" sz="2400" dirty="0"/>
              <a:t> </a:t>
            </a:r>
            <a:r>
              <a:rPr lang="en-US" sz="2400" dirty="0" smtClean="0"/>
              <a:t>      - </a:t>
            </a:r>
            <a:r>
              <a:rPr lang="en-US" sz="2400" dirty="0" err="1" smtClean="0"/>
              <a:t>Columbares</a:t>
            </a:r>
            <a:r>
              <a:rPr lang="en-US" sz="2400" dirty="0" smtClean="0"/>
              <a:t> </a:t>
            </a:r>
            <a:r>
              <a:rPr lang="en-US" sz="2400" dirty="0"/>
              <a:t>will ask all the partner organizations to provide the necessary </a:t>
            </a:r>
            <a:r>
              <a:rPr lang="en-US" sz="2400" b="1" dirty="0"/>
              <a:t>documentation and information</a:t>
            </a:r>
            <a:r>
              <a:rPr lang="en-US" sz="2400" dirty="0"/>
              <a:t> for each section, as well as </a:t>
            </a:r>
            <a:r>
              <a:rPr lang="en-US" sz="2400" b="1" dirty="0"/>
              <a:t>all verifications for activities and expenses needed </a:t>
            </a:r>
            <a:r>
              <a:rPr lang="en-US" sz="2400" dirty="0"/>
              <a:t>.</a:t>
            </a:r>
            <a:r>
              <a:rPr lang="es-ES" sz="2000" dirty="0"/>
              <a:t/>
            </a:r>
            <a:br>
              <a:rPr lang="es-ES" sz="2000" dirty="0"/>
            </a:br>
            <a:r>
              <a:rPr lang="es-ES" sz="2200" dirty="0" smtClean="0"/>
              <a:t> </a:t>
            </a:r>
            <a:br>
              <a:rPr lang="es-ES" sz="2200" dirty="0" smtClean="0"/>
            </a:br>
            <a:r>
              <a:rPr lang="en-US" sz="7200" b="1" kern="1200" dirty="0" smtClean="0">
                <a:solidFill>
                  <a:srgbClr val="FF0000"/>
                </a:solidFill>
                <a:latin typeface="+mj-lt"/>
                <a:ea typeface="+mj-ea"/>
                <a:cs typeface="+mj-cs"/>
              </a:rPr>
              <a:t/>
            </a:r>
            <a:br>
              <a:rPr lang="en-US" sz="7200" b="1" kern="1200" dirty="0" smtClean="0">
                <a:solidFill>
                  <a:srgbClr val="FF0000"/>
                </a:solidFill>
                <a:latin typeface="+mj-lt"/>
                <a:ea typeface="+mj-ea"/>
                <a:cs typeface="+mj-cs"/>
              </a:rPr>
            </a:br>
            <a:r>
              <a:rPr lang="en-US" sz="7200" b="1" kern="1200" dirty="0">
                <a:solidFill>
                  <a:srgbClr val="FF0000"/>
                </a:solidFill>
                <a:latin typeface="+mj-lt"/>
                <a:ea typeface="+mj-ea"/>
                <a:cs typeface="+mj-cs"/>
              </a:rPr>
              <a:t/>
            </a:r>
            <a:br>
              <a:rPr lang="en-US" sz="7200" b="1" kern="1200" dirty="0">
                <a:solidFill>
                  <a:srgbClr val="FF0000"/>
                </a:solidFill>
                <a:latin typeface="+mj-lt"/>
                <a:ea typeface="+mj-ea"/>
                <a:cs typeface="+mj-cs"/>
              </a:rPr>
            </a:br>
            <a:endParaRPr lang="es-ES" sz="7200" b="1" kern="1200" dirty="0">
              <a:solidFill>
                <a:srgbClr val="FF0000"/>
              </a:solidFill>
              <a:latin typeface="+mj-lt"/>
              <a:ea typeface="+mj-ea"/>
              <a:cs typeface="+mj-cs"/>
            </a:endParaRPr>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1</a:t>
            </a:r>
            <a:r>
              <a:rPr lang="es-ES" sz="2600" b="1" dirty="0"/>
              <a:t>. </a:t>
            </a:r>
            <a:r>
              <a:rPr lang="es-ES" sz="2600" b="1" dirty="0" err="1"/>
              <a:t>Technical</a:t>
            </a:r>
            <a:r>
              <a:rPr lang="es-ES" sz="2600" b="1" dirty="0"/>
              <a:t> </a:t>
            </a:r>
            <a:r>
              <a:rPr lang="es-ES" sz="2600" b="1" dirty="0" err="1"/>
              <a:t>monitoring</a:t>
            </a:r>
            <a:r>
              <a:rPr lang="es-ES" sz="2600" b="1" dirty="0"/>
              <a:t>, </a:t>
            </a:r>
            <a:r>
              <a:rPr lang="es-ES" sz="2600" b="1" dirty="0" err="1"/>
              <a:t>evaluation</a:t>
            </a:r>
            <a:r>
              <a:rPr lang="es-ES" sz="2600" b="1" dirty="0"/>
              <a:t> and </a:t>
            </a:r>
            <a:r>
              <a:rPr lang="es-ES" sz="2600" b="1" dirty="0" err="1"/>
              <a:t>reporting</a:t>
            </a:r>
            <a:r>
              <a:rPr lang="es-ES" sz="2600" b="1" dirty="0"/>
              <a:t>:</a:t>
            </a:r>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4572008"/>
            <a:ext cx="8643998" cy="1000132"/>
          </a:xfrm>
        </p:spPr>
        <p:txBody>
          <a:bodyPr numCol="1">
            <a:normAutofit fontScale="90000"/>
          </a:bodyPr>
          <a:lstStyle/>
          <a:p>
            <a:pPr algn="l"/>
            <a:r>
              <a:rPr lang="es-ES" sz="2200" b="1" dirty="0" smtClean="0">
                <a:solidFill>
                  <a:srgbClr val="FF0000"/>
                </a:solidFill>
              </a:rPr>
              <a:t>- </a:t>
            </a:r>
            <a:r>
              <a:rPr lang="es-ES" sz="2200" b="1" dirty="0" err="1" smtClean="0">
                <a:solidFill>
                  <a:srgbClr val="FF0000"/>
                </a:solidFill>
              </a:rPr>
              <a:t>External</a:t>
            </a:r>
            <a:r>
              <a:rPr lang="es-ES" sz="2200" b="1" dirty="0" smtClean="0">
                <a:solidFill>
                  <a:srgbClr val="FF0000"/>
                </a:solidFill>
              </a:rPr>
              <a:t>:</a:t>
            </a:r>
            <a:r>
              <a:rPr lang="es-ES" sz="2200" b="1" dirty="0" smtClean="0"/>
              <a:t/>
            </a:r>
            <a:br>
              <a:rPr lang="es-ES" sz="2200" b="1" dirty="0" smtClean="0"/>
            </a:br>
            <a:r>
              <a:rPr lang="es-ES" sz="2200" dirty="0" smtClean="0"/>
              <a:t/>
            </a:r>
            <a:br>
              <a:rPr lang="es-ES" sz="2200" dirty="0" smtClean="0"/>
            </a:br>
            <a:r>
              <a:rPr lang="es-ES" sz="2200" b="1" dirty="0" smtClean="0"/>
              <a:t>   </a:t>
            </a:r>
            <a:r>
              <a:rPr lang="es-ES" sz="2200" b="1" dirty="0"/>
              <a:t>- Erasmus+ </a:t>
            </a:r>
            <a:r>
              <a:rPr lang="es-ES" sz="2200" b="1" dirty="0" err="1"/>
              <a:t>dissemination</a:t>
            </a:r>
            <a:r>
              <a:rPr lang="es-ES" sz="2200" b="1" dirty="0"/>
              <a:t> </a:t>
            </a:r>
            <a:r>
              <a:rPr lang="es-ES" sz="2200" b="1" dirty="0" err="1"/>
              <a:t>platform</a:t>
            </a:r>
            <a:r>
              <a:rPr lang="es-ES" sz="2200" b="1" dirty="0"/>
              <a:t>:</a:t>
            </a:r>
            <a:r>
              <a:rPr lang="es-ES" sz="2200" dirty="0"/>
              <a:t/>
            </a:r>
            <a:br>
              <a:rPr lang="es-ES" sz="2200" dirty="0"/>
            </a:br>
            <a:r>
              <a:rPr lang="en-GB" sz="2200" dirty="0"/>
              <a:t> </a:t>
            </a:r>
            <a:r>
              <a:rPr lang="en-GB" sz="2200" dirty="0" smtClean="0"/>
              <a:t>     - It </a:t>
            </a:r>
            <a:r>
              <a:rPr lang="en-GB" sz="2200" dirty="0"/>
              <a:t>will be used to upload </a:t>
            </a:r>
            <a:r>
              <a:rPr lang="en-GB" sz="2200" b="1" dirty="0"/>
              <a:t>information on intellectual products and transnational meetings</a:t>
            </a:r>
            <a:r>
              <a:rPr lang="en-GB" sz="2200" dirty="0"/>
              <a:t>.</a:t>
            </a:r>
            <a:r>
              <a:rPr lang="es-ES" sz="2200" dirty="0"/>
              <a:t/>
            </a:r>
            <a:br>
              <a:rPr lang="es-ES" sz="2200" dirty="0"/>
            </a:br>
            <a:r>
              <a:rPr lang="es-ES" sz="2200" dirty="0" smtClean="0"/>
              <a:t>      - </a:t>
            </a:r>
            <a:r>
              <a:rPr lang="en-GB" sz="2200" b="1" dirty="0"/>
              <a:t>The Association </a:t>
            </a:r>
            <a:r>
              <a:rPr lang="en-GB" sz="2200" b="1" dirty="0" err="1"/>
              <a:t>Columbares</a:t>
            </a:r>
            <a:r>
              <a:rPr lang="en-GB" sz="2200" b="1" dirty="0"/>
              <a:t> will be responsible for uploading this information</a:t>
            </a:r>
            <a:r>
              <a:rPr lang="en-GB" sz="2200" dirty="0"/>
              <a:t> to the platform, </a:t>
            </a:r>
            <a:r>
              <a:rPr lang="en-GB" sz="2200" b="1" dirty="0"/>
              <a:t>but may ask for the partners’ </a:t>
            </a:r>
            <a:r>
              <a:rPr lang="en-GB" sz="2200" dirty="0"/>
              <a:t>contributions, if deemed necessary.</a:t>
            </a:r>
            <a:r>
              <a:rPr lang="es-ES" sz="2000" dirty="0"/>
              <a:t/>
            </a:r>
            <a:br>
              <a:rPr lang="es-ES" sz="2000" dirty="0"/>
            </a:br>
            <a:r>
              <a:rPr lang="es-ES" sz="2200" dirty="0" smtClean="0"/>
              <a:t> </a:t>
            </a:r>
            <a:br>
              <a:rPr lang="es-ES" sz="2200" dirty="0" smtClean="0"/>
            </a:br>
            <a:r>
              <a:rPr lang="en-US" sz="7200" b="1" kern="1200" dirty="0" smtClean="0">
                <a:solidFill>
                  <a:srgbClr val="FF0000"/>
                </a:solidFill>
                <a:latin typeface="+mj-lt"/>
                <a:ea typeface="+mj-ea"/>
                <a:cs typeface="+mj-cs"/>
              </a:rPr>
              <a:t/>
            </a:r>
            <a:br>
              <a:rPr lang="en-US" sz="7200" b="1" kern="1200" dirty="0" smtClean="0">
                <a:solidFill>
                  <a:srgbClr val="FF0000"/>
                </a:solidFill>
                <a:latin typeface="+mj-lt"/>
                <a:ea typeface="+mj-ea"/>
                <a:cs typeface="+mj-cs"/>
              </a:rPr>
            </a:br>
            <a:r>
              <a:rPr lang="en-US" sz="7200" b="1" kern="1200" dirty="0">
                <a:solidFill>
                  <a:srgbClr val="FF0000"/>
                </a:solidFill>
                <a:latin typeface="+mj-lt"/>
                <a:ea typeface="+mj-ea"/>
                <a:cs typeface="+mj-cs"/>
              </a:rPr>
              <a:t/>
            </a:r>
            <a:br>
              <a:rPr lang="en-US" sz="7200" b="1" kern="1200" dirty="0">
                <a:solidFill>
                  <a:srgbClr val="FF0000"/>
                </a:solidFill>
                <a:latin typeface="+mj-lt"/>
                <a:ea typeface="+mj-ea"/>
                <a:cs typeface="+mj-cs"/>
              </a:rPr>
            </a:br>
            <a:endParaRPr lang="es-ES" sz="7200" b="1" kern="1200" dirty="0">
              <a:solidFill>
                <a:srgbClr val="FF0000"/>
              </a:solidFill>
              <a:latin typeface="+mj-lt"/>
              <a:ea typeface="+mj-ea"/>
              <a:cs typeface="+mj-cs"/>
            </a:endParaRPr>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1</a:t>
            </a:r>
            <a:r>
              <a:rPr lang="es-ES" sz="2600" b="1" dirty="0"/>
              <a:t>. </a:t>
            </a:r>
            <a:r>
              <a:rPr lang="es-ES" sz="2600" b="1" dirty="0" err="1"/>
              <a:t>Technical</a:t>
            </a:r>
            <a:r>
              <a:rPr lang="es-ES" sz="2600" b="1" dirty="0"/>
              <a:t> </a:t>
            </a:r>
            <a:r>
              <a:rPr lang="es-ES" sz="2600" b="1" dirty="0" err="1"/>
              <a:t>monitoring</a:t>
            </a:r>
            <a:r>
              <a:rPr lang="es-ES" sz="2600" b="1" dirty="0"/>
              <a:t>, </a:t>
            </a:r>
            <a:r>
              <a:rPr lang="es-ES" sz="2600" b="1" dirty="0" err="1"/>
              <a:t>evaluation</a:t>
            </a:r>
            <a:r>
              <a:rPr lang="es-ES" sz="2600" b="1" dirty="0"/>
              <a:t> and </a:t>
            </a:r>
            <a:r>
              <a:rPr lang="es-ES" sz="2600" b="1" dirty="0" err="1"/>
              <a:t>reporting</a:t>
            </a:r>
            <a:r>
              <a:rPr lang="es-ES" sz="2600" b="1" dirty="0"/>
              <a:t>:</a:t>
            </a:r>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4572008"/>
            <a:ext cx="8643998" cy="1000132"/>
          </a:xfrm>
        </p:spPr>
        <p:txBody>
          <a:bodyPr numCol="1">
            <a:normAutofit fontScale="90000"/>
          </a:bodyPr>
          <a:lstStyle/>
          <a:p>
            <a:pPr algn="l"/>
            <a:r>
              <a:rPr lang="es-ES" sz="2400" b="1" dirty="0" smtClean="0">
                <a:solidFill>
                  <a:srgbClr val="FF0000"/>
                </a:solidFill>
              </a:rPr>
              <a:t>- General:</a:t>
            </a:r>
            <a:r>
              <a:rPr lang="es-ES" sz="2400" dirty="0" smtClean="0"/>
              <a:t/>
            </a:r>
            <a:br>
              <a:rPr lang="es-ES" sz="2400" dirty="0" smtClean="0"/>
            </a:br>
            <a:r>
              <a:rPr lang="es-ES" sz="2200" dirty="0" smtClean="0"/>
              <a:t/>
            </a:r>
            <a:br>
              <a:rPr lang="es-ES" sz="2200" dirty="0" smtClean="0"/>
            </a:br>
            <a:r>
              <a:rPr lang="es-ES" sz="2200" dirty="0" smtClean="0"/>
              <a:t>   </a:t>
            </a:r>
            <a:r>
              <a:rPr lang="en-GB" sz="2200" b="1" dirty="0" smtClean="0"/>
              <a:t> </a:t>
            </a:r>
            <a:r>
              <a:rPr lang="en-GB" sz="2200" dirty="0" smtClean="0"/>
              <a:t>- Presentations of </a:t>
            </a:r>
            <a:r>
              <a:rPr lang="en-GB" sz="2200" b="1" dirty="0"/>
              <a:t>bank transfers to the partner entities</a:t>
            </a:r>
            <a:r>
              <a:rPr lang="en-GB" sz="2200" dirty="0" smtClean="0"/>
              <a:t>.</a:t>
            </a:r>
            <a:br>
              <a:rPr lang="en-GB" sz="2200" dirty="0" smtClean="0"/>
            </a:br>
            <a:r>
              <a:rPr lang="en-GB" sz="2200" dirty="0" smtClean="0"/>
              <a:t>    - Presentations of </a:t>
            </a:r>
            <a:r>
              <a:rPr lang="en-GB" sz="2200" b="1" dirty="0" smtClean="0"/>
              <a:t>the </a:t>
            </a:r>
            <a:r>
              <a:rPr lang="en-GB" sz="2200" b="1" dirty="0"/>
              <a:t>contracts signed between the partner entities and </a:t>
            </a:r>
            <a:r>
              <a:rPr lang="en-GB" sz="2200" b="1" dirty="0" err="1" smtClean="0"/>
              <a:t>Columbares</a:t>
            </a:r>
            <a:r>
              <a:rPr lang="en-GB" sz="2200" b="1" dirty="0" smtClean="0"/>
              <a:t>.</a:t>
            </a:r>
            <a:br>
              <a:rPr lang="en-GB" sz="2200" b="1" dirty="0" smtClean="0"/>
            </a:br>
            <a:r>
              <a:rPr lang="en-GB" sz="2200" b="1" dirty="0" smtClean="0"/>
              <a:t> </a:t>
            </a:r>
            <a:r>
              <a:rPr lang="es-ES" sz="2200" dirty="0" smtClean="0"/>
              <a:t/>
            </a:r>
            <a:br>
              <a:rPr lang="es-ES" sz="2200" dirty="0" smtClean="0"/>
            </a:br>
            <a:r>
              <a:rPr lang="es-ES" sz="2400" b="1" dirty="0">
                <a:solidFill>
                  <a:srgbClr val="FF0000"/>
                </a:solidFill>
              </a:rPr>
              <a:t>- </a:t>
            </a:r>
            <a:r>
              <a:rPr lang="es-ES" sz="2400" b="1" dirty="0" err="1">
                <a:solidFill>
                  <a:srgbClr val="FF0000"/>
                </a:solidFill>
              </a:rPr>
              <a:t>Reporting</a:t>
            </a:r>
            <a:r>
              <a:rPr lang="es-ES" sz="2400" b="1" dirty="0">
                <a:solidFill>
                  <a:srgbClr val="FF0000"/>
                </a:solidFill>
              </a:rPr>
              <a:t> of </a:t>
            </a:r>
            <a:r>
              <a:rPr lang="es-ES" sz="2400" b="1" dirty="0" err="1">
                <a:solidFill>
                  <a:srgbClr val="FF0000"/>
                </a:solidFill>
              </a:rPr>
              <a:t>the</a:t>
            </a:r>
            <a:r>
              <a:rPr lang="es-ES" sz="2400" b="1" dirty="0">
                <a:solidFill>
                  <a:srgbClr val="FF0000"/>
                </a:solidFill>
              </a:rPr>
              <a:t> </a:t>
            </a:r>
            <a:r>
              <a:rPr lang="es-ES" sz="2400" b="1" dirty="0" err="1">
                <a:solidFill>
                  <a:srgbClr val="FF0000"/>
                </a:solidFill>
              </a:rPr>
              <a:t>travel</a:t>
            </a:r>
            <a:r>
              <a:rPr lang="es-ES" sz="2400" b="1" dirty="0">
                <a:solidFill>
                  <a:srgbClr val="FF0000"/>
                </a:solidFill>
              </a:rPr>
              <a:t> expenses:</a:t>
            </a:r>
            <a:r>
              <a:rPr lang="es-ES" sz="2400" dirty="0" smtClean="0"/>
              <a:t/>
            </a:r>
            <a:br>
              <a:rPr lang="es-ES" sz="2400" dirty="0" smtClean="0"/>
            </a:br>
            <a:r>
              <a:rPr lang="es-ES" sz="2200" dirty="0"/>
              <a:t/>
            </a:r>
            <a:br>
              <a:rPr lang="es-ES" sz="2200" dirty="0"/>
            </a:br>
            <a:r>
              <a:rPr lang="en-GB" sz="2200" dirty="0"/>
              <a:t> </a:t>
            </a:r>
            <a:r>
              <a:rPr lang="en-GB" sz="2200" dirty="0" smtClean="0"/>
              <a:t>  - The </a:t>
            </a:r>
            <a:r>
              <a:rPr lang="en-GB" sz="2200" dirty="0"/>
              <a:t>partners will send to the Association </a:t>
            </a:r>
            <a:r>
              <a:rPr lang="en-GB" sz="2200" dirty="0" err="1" smtClean="0"/>
              <a:t>Columbares</a:t>
            </a:r>
            <a:r>
              <a:rPr lang="en-GB" sz="2200" dirty="0" smtClean="0"/>
              <a:t>:</a:t>
            </a:r>
            <a:br>
              <a:rPr lang="en-GB" sz="2200" dirty="0" smtClean="0"/>
            </a:br>
            <a:r>
              <a:rPr lang="en-GB" sz="2200" dirty="0"/>
              <a:t> </a:t>
            </a:r>
            <a:r>
              <a:rPr lang="en-GB" sz="2200" dirty="0" smtClean="0"/>
              <a:t>     - </a:t>
            </a:r>
            <a:r>
              <a:rPr lang="en-GB" sz="2200" b="1" dirty="0" smtClean="0"/>
              <a:t>Originals </a:t>
            </a:r>
            <a:r>
              <a:rPr lang="en-GB" sz="2200" b="1" dirty="0"/>
              <a:t>of the boarding passes, train tickets, bus, taxi</a:t>
            </a:r>
            <a:r>
              <a:rPr lang="en-GB" sz="2200" dirty="0"/>
              <a:t>, etc. and </a:t>
            </a:r>
            <a:r>
              <a:rPr lang="en-GB" sz="2200" b="1" dirty="0"/>
              <a:t>invoices from the travel agencies or transport companies</a:t>
            </a:r>
            <a:r>
              <a:rPr lang="en-GB" sz="2200" b="1" dirty="0" smtClean="0"/>
              <a:t>.</a:t>
            </a:r>
            <a:br>
              <a:rPr lang="en-GB" sz="2200" b="1" dirty="0" smtClean="0"/>
            </a:br>
            <a:r>
              <a:rPr lang="en-GB" sz="2200" b="1" dirty="0"/>
              <a:t> </a:t>
            </a:r>
            <a:r>
              <a:rPr lang="en-GB" sz="2200" b="1" dirty="0" smtClean="0"/>
              <a:t>     - </a:t>
            </a:r>
            <a:r>
              <a:rPr lang="en-GB" sz="2200" dirty="0" smtClean="0"/>
              <a:t>Each </a:t>
            </a:r>
            <a:r>
              <a:rPr lang="en-GB" sz="2200" dirty="0"/>
              <a:t>participant must complete a </a:t>
            </a:r>
            <a:r>
              <a:rPr lang="en-GB" sz="2200" b="1" dirty="0"/>
              <a:t>per diem and travel expenses form </a:t>
            </a:r>
            <a:r>
              <a:rPr lang="en-GB" sz="2200" dirty="0" smtClean="0"/>
              <a:t>, </a:t>
            </a:r>
            <a:r>
              <a:rPr lang="en-GB" sz="2200" dirty="0"/>
              <a:t>detailing their expenses</a:t>
            </a:r>
            <a:r>
              <a:rPr lang="en-GB" sz="2200" dirty="0" smtClean="0"/>
              <a:t>.</a:t>
            </a:r>
            <a:br>
              <a:rPr lang="en-GB" sz="2200" dirty="0" smtClean="0"/>
            </a:br>
            <a:r>
              <a:rPr lang="en-GB" sz="2200" dirty="0"/>
              <a:t> </a:t>
            </a:r>
            <a:r>
              <a:rPr lang="en-GB" sz="2200" dirty="0" smtClean="0"/>
              <a:t>     - Dates of sending</a:t>
            </a:r>
            <a:r>
              <a:rPr lang="en-GB" sz="2200" b="1" dirty="0" smtClean="0"/>
              <a:t>: </a:t>
            </a:r>
            <a:r>
              <a:rPr lang="en-GB" sz="2200" b="1" dirty="0"/>
              <a:t>July and December 2015 and June </a:t>
            </a:r>
            <a:r>
              <a:rPr lang="en-GB" sz="2200" b="1" dirty="0" smtClean="0"/>
              <a:t>2016</a:t>
            </a:r>
            <a:r>
              <a:rPr lang="en-GB" sz="2200" dirty="0" smtClean="0"/>
              <a:t>.</a:t>
            </a:r>
            <a:r>
              <a:rPr lang="es-ES" sz="2200" dirty="0" smtClean="0"/>
              <a:t/>
            </a:r>
            <a:br>
              <a:rPr lang="es-ES" sz="2200" dirty="0" smtClean="0"/>
            </a:br>
            <a:r>
              <a:rPr lang="en-US" sz="7200" b="1" kern="1200" dirty="0" smtClean="0">
                <a:solidFill>
                  <a:srgbClr val="FF0000"/>
                </a:solidFill>
                <a:latin typeface="+mj-lt"/>
                <a:ea typeface="+mj-ea"/>
                <a:cs typeface="+mj-cs"/>
              </a:rPr>
              <a:t/>
            </a:r>
            <a:br>
              <a:rPr lang="en-US" sz="7200" b="1" kern="1200" dirty="0" smtClean="0">
                <a:solidFill>
                  <a:srgbClr val="FF0000"/>
                </a:solidFill>
                <a:latin typeface="+mj-lt"/>
                <a:ea typeface="+mj-ea"/>
                <a:cs typeface="+mj-cs"/>
              </a:rPr>
            </a:br>
            <a:r>
              <a:rPr lang="en-US" sz="7200" b="1" kern="1200" dirty="0">
                <a:solidFill>
                  <a:srgbClr val="FF0000"/>
                </a:solidFill>
                <a:latin typeface="+mj-lt"/>
                <a:ea typeface="+mj-ea"/>
                <a:cs typeface="+mj-cs"/>
              </a:rPr>
              <a:t/>
            </a:r>
            <a:br>
              <a:rPr lang="en-US" sz="7200" b="1" kern="1200" dirty="0">
                <a:solidFill>
                  <a:srgbClr val="FF0000"/>
                </a:solidFill>
                <a:latin typeface="+mj-lt"/>
                <a:ea typeface="+mj-ea"/>
                <a:cs typeface="+mj-cs"/>
              </a:rPr>
            </a:br>
            <a:endParaRPr lang="es-ES" sz="7200" b="1" kern="1200" dirty="0">
              <a:solidFill>
                <a:srgbClr val="FF0000"/>
              </a:solidFill>
              <a:latin typeface="+mj-lt"/>
              <a:ea typeface="+mj-ea"/>
              <a:cs typeface="+mj-cs"/>
            </a:endParaRPr>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2. </a:t>
            </a:r>
            <a:r>
              <a:rPr lang="es-ES" sz="2600" b="1" dirty="0" err="1" smtClean="0"/>
              <a:t>Economic</a:t>
            </a:r>
            <a:r>
              <a:rPr lang="es-ES" sz="2600" b="1" dirty="0" smtClean="0"/>
              <a:t> </a:t>
            </a:r>
            <a:r>
              <a:rPr lang="es-ES" sz="2600" b="1" dirty="0" err="1" smtClean="0"/>
              <a:t>monitoring</a:t>
            </a:r>
            <a:r>
              <a:rPr lang="es-ES" sz="2600" b="1" dirty="0"/>
              <a:t>, </a:t>
            </a:r>
            <a:r>
              <a:rPr lang="es-ES" sz="2600" b="1" dirty="0" err="1"/>
              <a:t>evaluation</a:t>
            </a:r>
            <a:r>
              <a:rPr lang="es-ES" sz="2600" b="1" dirty="0"/>
              <a:t> and </a:t>
            </a:r>
            <a:r>
              <a:rPr lang="es-ES" sz="2600" b="1" dirty="0" err="1"/>
              <a:t>reporting</a:t>
            </a:r>
            <a:r>
              <a:rPr lang="es-ES" sz="2600" b="1" dirty="0"/>
              <a:t>:</a:t>
            </a:r>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7" name="Picture 9"/>
          <p:cNvPicPr>
            <a:picLocks noChangeAspect="1" noChangeArrowheads="1"/>
          </p:cNvPicPr>
          <p:nvPr/>
        </p:nvPicPr>
        <p:blipFill>
          <a:blip r:embed="rId2"/>
          <a:srcRect/>
          <a:stretch>
            <a:fillRect/>
          </a:stretch>
        </p:blipFill>
        <p:spPr bwMode="auto">
          <a:xfrm>
            <a:off x="1790216" y="0"/>
            <a:ext cx="5563569" cy="6858000"/>
          </a:xfrm>
          <a:prstGeom prst="rect">
            <a:avLst/>
          </a:prstGeom>
          <a:noFill/>
          <a:ln w="9525">
            <a:noFill/>
            <a:miter lim="800000"/>
            <a:headEnd/>
            <a:tailEnd/>
          </a:ln>
          <a:effectLst/>
        </p:spPr>
      </p:pic>
    </p:spTree>
    <p:extLst>
      <p:ext uri="{BB962C8B-B14F-4D97-AF65-F5344CB8AC3E}">
        <p14:creationId xmlns:p14="http://schemas.microsoft.com/office/powerpoint/2010/main" val="25847146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3643314"/>
            <a:ext cx="8643998" cy="2714644"/>
          </a:xfrm>
        </p:spPr>
        <p:txBody>
          <a:bodyPr numCol="1">
            <a:normAutofit fontScale="90000"/>
          </a:bodyPr>
          <a:lstStyle/>
          <a:p>
            <a:pPr lvl="3" algn="l" rtl="0">
              <a:spcBef>
                <a:spcPct val="0"/>
              </a:spcBef>
            </a:pPr>
            <a:r>
              <a:rPr lang="es-ES" sz="2400" b="1" dirty="0" smtClean="0">
                <a:solidFill>
                  <a:srgbClr val="FF0000"/>
                </a:solidFill>
              </a:rPr>
              <a:t>- </a:t>
            </a:r>
            <a:r>
              <a:rPr lang="es-ES" sz="2400" b="1" dirty="0" err="1" smtClean="0">
                <a:solidFill>
                  <a:srgbClr val="FF0000"/>
                </a:solidFill>
              </a:rPr>
              <a:t>Other</a:t>
            </a:r>
            <a:r>
              <a:rPr lang="es-ES" sz="2400" b="1" dirty="0" smtClean="0">
                <a:solidFill>
                  <a:srgbClr val="FF0000"/>
                </a:solidFill>
              </a:rPr>
              <a:t> expenses:</a:t>
            </a:r>
            <a:r>
              <a:rPr lang="es-ES" sz="2400" dirty="0" smtClean="0"/>
              <a:t/>
            </a:r>
            <a:br>
              <a:rPr lang="es-ES" sz="2400" dirty="0" smtClean="0"/>
            </a:br>
            <a:r>
              <a:rPr lang="es-ES" sz="2200" dirty="0" smtClean="0"/>
              <a:t/>
            </a:r>
            <a:br>
              <a:rPr lang="es-ES" sz="2200" dirty="0" smtClean="0"/>
            </a:br>
            <a:r>
              <a:rPr lang="es-ES" sz="2200" b="1" dirty="0" smtClean="0">
                <a:solidFill>
                  <a:srgbClr val="002060"/>
                </a:solidFill>
              </a:rPr>
              <a:t>   </a:t>
            </a:r>
            <a:r>
              <a:rPr lang="en-GB" sz="2200" b="1" dirty="0" smtClean="0">
                <a:solidFill>
                  <a:srgbClr val="002060"/>
                </a:solidFill>
              </a:rPr>
              <a:t> </a:t>
            </a:r>
            <a:r>
              <a:rPr lang="en-GB" sz="2200" b="1" kern="1200" dirty="0">
                <a:solidFill>
                  <a:srgbClr val="002060"/>
                </a:solidFill>
                <a:latin typeface="+mj-lt"/>
                <a:ea typeface="+mj-ea"/>
                <a:cs typeface="+mj-cs"/>
              </a:rPr>
              <a:t>- Design of the intellectual </a:t>
            </a:r>
            <a:r>
              <a:rPr lang="en-GB" sz="2200" b="1" kern="1200" dirty="0" smtClean="0">
                <a:solidFill>
                  <a:srgbClr val="002060"/>
                </a:solidFill>
                <a:latin typeface="+mj-lt"/>
                <a:ea typeface="+mj-ea"/>
                <a:cs typeface="+mj-cs"/>
              </a:rPr>
              <a:t>outputs:</a:t>
            </a:r>
            <a:r>
              <a:rPr lang="en-GB" sz="2200" kern="1200" dirty="0" smtClean="0">
                <a:solidFill>
                  <a:schemeClr val="tx1"/>
                </a:solidFill>
                <a:latin typeface="+mj-lt"/>
                <a:ea typeface="+mj-ea"/>
                <a:cs typeface="+mj-cs"/>
              </a:rPr>
              <a:t/>
            </a:r>
            <a:br>
              <a:rPr lang="en-GB" sz="2200" kern="1200" dirty="0" smtClean="0">
                <a:solidFill>
                  <a:schemeClr val="tx1"/>
                </a:solidFill>
                <a:latin typeface="+mj-lt"/>
                <a:ea typeface="+mj-ea"/>
                <a:cs typeface="+mj-cs"/>
              </a:rPr>
            </a:br>
            <a:r>
              <a:rPr lang="en-GB" sz="2200" kern="1200" dirty="0">
                <a:solidFill>
                  <a:schemeClr val="tx1"/>
                </a:solidFill>
                <a:latin typeface="+mj-lt"/>
                <a:ea typeface="+mj-ea"/>
                <a:cs typeface="+mj-cs"/>
              </a:rPr>
              <a:t/>
            </a:r>
            <a:br>
              <a:rPr lang="en-GB" sz="2200" kern="1200" dirty="0">
                <a:solidFill>
                  <a:schemeClr val="tx1"/>
                </a:solidFill>
                <a:latin typeface="+mj-lt"/>
                <a:ea typeface="+mj-ea"/>
                <a:cs typeface="+mj-cs"/>
              </a:rPr>
            </a:br>
            <a:r>
              <a:rPr lang="en-US" sz="2200" kern="1200" dirty="0" smtClean="0">
                <a:solidFill>
                  <a:schemeClr val="tx1"/>
                </a:solidFill>
                <a:latin typeface="+mj-lt"/>
                <a:ea typeface="+mj-ea"/>
                <a:cs typeface="+mj-cs"/>
              </a:rPr>
              <a:t> These expenses are included in the budget on </a:t>
            </a:r>
            <a:r>
              <a:rPr lang="en-US" sz="2200" b="1" kern="1200" dirty="0" smtClean="0">
                <a:solidFill>
                  <a:schemeClr val="tx1"/>
                </a:solidFill>
                <a:latin typeface="+mj-lt"/>
                <a:ea typeface="+mj-ea"/>
                <a:cs typeface="+mj-cs"/>
              </a:rPr>
              <a:t>“Project management and implementation”.</a:t>
            </a:r>
            <a:r>
              <a:rPr lang="en-GB" sz="2200" kern="1200" dirty="0" smtClean="0">
                <a:solidFill>
                  <a:schemeClr val="tx1"/>
                </a:solidFill>
                <a:latin typeface="+mj-lt"/>
                <a:ea typeface="+mj-ea"/>
                <a:cs typeface="+mj-cs"/>
              </a:rPr>
              <a:t/>
            </a:r>
            <a:br>
              <a:rPr lang="en-GB" sz="2200" kern="1200" dirty="0" smtClean="0">
                <a:solidFill>
                  <a:schemeClr val="tx1"/>
                </a:solidFill>
                <a:latin typeface="+mj-lt"/>
                <a:ea typeface="+mj-ea"/>
                <a:cs typeface="+mj-cs"/>
              </a:rPr>
            </a:br>
            <a:r>
              <a:rPr lang="en-GB" sz="2200" kern="1200" dirty="0">
                <a:solidFill>
                  <a:schemeClr val="tx1"/>
                </a:solidFill>
                <a:latin typeface="+mj-lt"/>
                <a:ea typeface="+mj-ea"/>
                <a:cs typeface="+mj-cs"/>
              </a:rPr>
              <a:t/>
            </a:r>
            <a:br>
              <a:rPr lang="en-GB" sz="2200" kern="1200" dirty="0">
                <a:solidFill>
                  <a:schemeClr val="tx1"/>
                </a:solidFill>
                <a:latin typeface="+mj-lt"/>
                <a:ea typeface="+mj-ea"/>
                <a:cs typeface="+mj-cs"/>
              </a:rPr>
            </a:br>
            <a:r>
              <a:rPr lang="en-GB" sz="2200" kern="1200" dirty="0" smtClean="0">
                <a:solidFill>
                  <a:schemeClr val="tx1"/>
                </a:solidFill>
                <a:latin typeface="+mj-lt"/>
                <a:ea typeface="+mj-ea"/>
                <a:cs typeface="+mj-cs"/>
              </a:rPr>
              <a:t>We </a:t>
            </a:r>
            <a:r>
              <a:rPr lang="en-GB" sz="2200" kern="1200" dirty="0">
                <a:solidFill>
                  <a:schemeClr val="tx1"/>
                </a:solidFill>
                <a:latin typeface="+mj-lt"/>
                <a:ea typeface="+mj-ea"/>
                <a:cs typeface="+mj-cs"/>
              </a:rPr>
              <a:t>have:</a:t>
            </a:r>
            <a:br>
              <a:rPr lang="en-GB" sz="2200" kern="1200" dirty="0">
                <a:solidFill>
                  <a:schemeClr val="tx1"/>
                </a:solidFill>
                <a:latin typeface="+mj-lt"/>
                <a:ea typeface="+mj-ea"/>
                <a:cs typeface="+mj-cs"/>
              </a:rPr>
            </a:br>
            <a:r>
              <a:rPr lang="en-GB" sz="2200" kern="1200" dirty="0">
                <a:solidFill>
                  <a:schemeClr val="tx1"/>
                </a:solidFill>
                <a:latin typeface="+mj-lt"/>
                <a:ea typeface="+mj-ea"/>
                <a:cs typeface="+mj-cs"/>
              </a:rPr>
              <a:t/>
            </a:r>
            <a:br>
              <a:rPr lang="en-GB" sz="2200" kern="1200" dirty="0">
                <a:solidFill>
                  <a:schemeClr val="tx1"/>
                </a:solidFill>
                <a:latin typeface="+mj-lt"/>
                <a:ea typeface="+mj-ea"/>
                <a:cs typeface="+mj-cs"/>
              </a:rPr>
            </a:br>
            <a:r>
              <a:rPr lang="en-GB" sz="2200" b="1" kern="1200" dirty="0">
                <a:solidFill>
                  <a:schemeClr val="tx1"/>
                </a:solidFill>
                <a:latin typeface="+mj-lt"/>
                <a:ea typeface="+mj-ea"/>
                <a:cs typeface="+mj-cs"/>
              </a:rPr>
              <a:t>- </a:t>
            </a:r>
            <a:r>
              <a:rPr lang="en-US" sz="2200" b="1" kern="1200" dirty="0">
                <a:solidFill>
                  <a:schemeClr val="tx1"/>
                </a:solidFill>
                <a:latin typeface="+mj-lt"/>
                <a:ea typeface="+mj-ea"/>
                <a:cs typeface="+mj-cs"/>
              </a:rPr>
              <a:t>Common costs of the project</a:t>
            </a:r>
            <a:r>
              <a:rPr lang="en-GB" sz="2200" b="1" kern="1200" dirty="0">
                <a:solidFill>
                  <a:schemeClr val="tx1"/>
                </a:solidFill>
                <a:latin typeface="+mj-lt"/>
                <a:ea typeface="+mj-ea"/>
                <a:cs typeface="+mj-cs"/>
              </a:rPr>
              <a:t>:</a:t>
            </a:r>
            <a:r>
              <a:rPr lang="en-GB" sz="2200" kern="1200" dirty="0" smtClean="0">
                <a:solidFill>
                  <a:schemeClr val="tx1"/>
                </a:solidFill>
                <a:latin typeface="+mj-lt"/>
                <a:ea typeface="+mj-ea"/>
                <a:cs typeface="+mj-cs"/>
              </a:rPr>
              <a:t/>
            </a:r>
            <a:br>
              <a:rPr lang="en-GB" sz="2200" kern="1200" dirty="0" smtClean="0">
                <a:solidFill>
                  <a:schemeClr val="tx1"/>
                </a:solidFill>
                <a:latin typeface="+mj-lt"/>
                <a:ea typeface="+mj-ea"/>
                <a:cs typeface="+mj-cs"/>
              </a:rPr>
            </a:br>
            <a:r>
              <a:rPr lang="en-GB" sz="2200" kern="1200" dirty="0">
                <a:solidFill>
                  <a:schemeClr val="tx1"/>
                </a:solidFill>
                <a:latin typeface="+mj-lt"/>
                <a:ea typeface="+mj-ea"/>
                <a:cs typeface="+mj-cs"/>
              </a:rPr>
              <a:t> </a:t>
            </a:r>
            <a:r>
              <a:rPr lang="en-GB" sz="2200" kern="1200" dirty="0" smtClean="0">
                <a:solidFill>
                  <a:schemeClr val="tx1"/>
                </a:solidFill>
                <a:latin typeface="+mj-lt"/>
                <a:ea typeface="+mj-ea"/>
                <a:cs typeface="+mj-cs"/>
              </a:rPr>
              <a:t>  - GH Starters Kit (375 €;  54 €/partner)</a:t>
            </a:r>
            <a:br>
              <a:rPr lang="en-GB" sz="2200" kern="1200" dirty="0" smtClean="0">
                <a:solidFill>
                  <a:schemeClr val="tx1"/>
                </a:solidFill>
                <a:latin typeface="+mj-lt"/>
                <a:ea typeface="+mj-ea"/>
                <a:cs typeface="+mj-cs"/>
              </a:rPr>
            </a:br>
            <a:r>
              <a:rPr lang="en-GB" sz="2200" kern="1200" dirty="0">
                <a:solidFill>
                  <a:schemeClr val="tx1"/>
                </a:solidFill>
                <a:latin typeface="+mj-lt"/>
                <a:ea typeface="+mj-ea"/>
                <a:cs typeface="+mj-cs"/>
              </a:rPr>
              <a:t> </a:t>
            </a:r>
            <a:r>
              <a:rPr lang="en-GB" sz="2200" kern="1200" dirty="0" smtClean="0">
                <a:solidFill>
                  <a:schemeClr val="tx1"/>
                </a:solidFill>
                <a:latin typeface="+mj-lt"/>
                <a:ea typeface="+mj-ea"/>
                <a:cs typeface="+mj-cs"/>
              </a:rPr>
              <a:t>  - GH Manual</a:t>
            </a:r>
            <a:br>
              <a:rPr lang="en-GB" sz="2200" kern="1200" dirty="0" smtClean="0">
                <a:solidFill>
                  <a:schemeClr val="tx1"/>
                </a:solidFill>
                <a:latin typeface="+mj-lt"/>
                <a:ea typeface="+mj-ea"/>
                <a:cs typeface="+mj-cs"/>
              </a:rPr>
            </a:br>
            <a:r>
              <a:rPr lang="en-GB" sz="2200" b="1" kern="1200" dirty="0">
                <a:solidFill>
                  <a:schemeClr val="tx1"/>
                </a:solidFill>
                <a:latin typeface="+mj-lt"/>
                <a:ea typeface="+mj-ea"/>
                <a:cs typeface="+mj-cs"/>
              </a:rPr>
              <a:t>- Individual costs of the project:</a:t>
            </a:r>
            <a:r>
              <a:rPr lang="en-US" sz="2200" b="1" kern="1200" dirty="0">
                <a:solidFill>
                  <a:schemeClr val="tx1"/>
                </a:solidFill>
                <a:latin typeface="+mj-lt"/>
                <a:ea typeface="+mj-ea"/>
                <a:cs typeface="+mj-cs"/>
              </a:rPr>
              <a:t> </a:t>
            </a:r>
            <a:r>
              <a:rPr lang="en-US" sz="2200" kern="1200" dirty="0">
                <a:solidFill>
                  <a:schemeClr val="tx1"/>
                </a:solidFill>
                <a:latin typeface="+mj-lt"/>
                <a:ea typeface="+mj-ea"/>
                <a:cs typeface="+mj-cs"/>
              </a:rPr>
              <a:t>each country may be included in </a:t>
            </a:r>
            <a:r>
              <a:rPr lang="en-US" sz="2200" kern="1200" dirty="0" smtClean="0">
                <a:solidFill>
                  <a:schemeClr val="tx1"/>
                </a:solidFill>
                <a:latin typeface="+mj-lt"/>
                <a:ea typeface="+mj-ea"/>
                <a:cs typeface="+mj-cs"/>
              </a:rPr>
              <a:t>the money we </a:t>
            </a:r>
            <a:r>
              <a:rPr lang="en-US" sz="2200" kern="1200" dirty="0">
                <a:solidFill>
                  <a:schemeClr val="tx1"/>
                </a:solidFill>
                <a:latin typeface="+mj-lt"/>
                <a:ea typeface="+mj-ea"/>
                <a:cs typeface="+mj-cs"/>
              </a:rPr>
              <a:t>transfer them </a:t>
            </a:r>
            <a:r>
              <a:rPr lang="en-US" sz="2200" kern="1200" dirty="0" smtClean="0">
                <a:solidFill>
                  <a:schemeClr val="tx1"/>
                </a:solidFill>
                <a:latin typeface="+mj-lt"/>
                <a:ea typeface="+mj-ea"/>
                <a:cs typeface="+mj-cs"/>
              </a:rPr>
              <a:t>.</a:t>
            </a:r>
            <a:r>
              <a:rPr lang="es-ES" sz="2200" kern="1200" dirty="0">
                <a:solidFill>
                  <a:schemeClr val="tx1"/>
                </a:solidFill>
                <a:latin typeface="+mj-lt"/>
                <a:ea typeface="+mj-ea"/>
                <a:cs typeface="+mj-cs"/>
              </a:rPr>
              <a:t/>
            </a:r>
            <a:br>
              <a:rPr lang="es-ES" sz="2200" kern="1200" dirty="0">
                <a:solidFill>
                  <a:schemeClr val="tx1"/>
                </a:solidFill>
                <a:latin typeface="+mj-lt"/>
                <a:ea typeface="+mj-ea"/>
                <a:cs typeface="+mj-cs"/>
              </a:rPr>
            </a:br>
            <a:r>
              <a:rPr lang="es-ES" sz="1600" kern="1200" dirty="0">
                <a:solidFill>
                  <a:srgbClr val="FF0000"/>
                </a:solidFill>
                <a:latin typeface="+mj-lt"/>
                <a:ea typeface="+mj-ea"/>
                <a:cs typeface="+mj-cs"/>
              </a:rPr>
              <a:t/>
            </a:r>
            <a:br>
              <a:rPr lang="es-ES" sz="1600" kern="1200" dirty="0">
                <a:solidFill>
                  <a:srgbClr val="FF0000"/>
                </a:solidFill>
                <a:latin typeface="+mj-lt"/>
                <a:ea typeface="+mj-ea"/>
                <a:cs typeface="+mj-cs"/>
              </a:rPr>
            </a:br>
            <a:r>
              <a:rPr lang="es-ES" sz="1600" kern="1200" dirty="0" smtClean="0">
                <a:solidFill>
                  <a:srgbClr val="FF0000"/>
                </a:solidFill>
                <a:latin typeface="+mj-lt"/>
                <a:ea typeface="+mj-ea"/>
                <a:cs typeface="+mj-cs"/>
              </a:rPr>
              <a:t>*mostrar todos los logos y diseño del manual; preguntar si alguien puede completar el diseño.</a:t>
            </a:r>
            <a:r>
              <a:rPr lang="en-US" sz="2200" kern="1200" dirty="0">
                <a:solidFill>
                  <a:schemeClr val="tx1"/>
                </a:solidFill>
                <a:latin typeface="+mj-lt"/>
                <a:ea typeface="+mj-ea"/>
                <a:cs typeface="+mj-cs"/>
              </a:rPr>
              <a:t/>
            </a:r>
            <a:br>
              <a:rPr lang="en-US" sz="2200" kern="1200" dirty="0">
                <a:solidFill>
                  <a:schemeClr val="tx1"/>
                </a:solidFill>
                <a:latin typeface="+mj-lt"/>
                <a:ea typeface="+mj-ea"/>
                <a:cs typeface="+mj-cs"/>
              </a:rPr>
            </a:br>
            <a:r>
              <a:rPr lang="en-US" sz="9600" b="1" kern="1200" dirty="0">
                <a:solidFill>
                  <a:srgbClr val="FF0000"/>
                </a:solidFill>
                <a:latin typeface="+mj-lt"/>
                <a:ea typeface="+mj-ea"/>
                <a:cs typeface="+mj-cs"/>
              </a:rPr>
              <a:t/>
            </a:r>
            <a:br>
              <a:rPr lang="en-US" sz="9600" b="1" kern="1200" dirty="0">
                <a:solidFill>
                  <a:srgbClr val="FF0000"/>
                </a:solidFill>
                <a:latin typeface="+mj-lt"/>
                <a:ea typeface="+mj-ea"/>
                <a:cs typeface="+mj-cs"/>
              </a:rPr>
            </a:br>
            <a:endParaRPr lang="es-ES" sz="9600" b="1" kern="1200" dirty="0">
              <a:solidFill>
                <a:srgbClr val="FF0000"/>
              </a:solidFill>
              <a:latin typeface="+mj-lt"/>
              <a:ea typeface="+mj-ea"/>
              <a:cs typeface="+mj-cs"/>
            </a:endParaRPr>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2. </a:t>
            </a:r>
            <a:r>
              <a:rPr lang="es-ES" sz="2600" b="1" dirty="0" err="1" smtClean="0"/>
              <a:t>Economic</a:t>
            </a:r>
            <a:r>
              <a:rPr lang="es-ES" sz="2600" b="1" dirty="0" smtClean="0"/>
              <a:t> </a:t>
            </a:r>
            <a:r>
              <a:rPr lang="es-ES" sz="2600" b="1" dirty="0" err="1" smtClean="0"/>
              <a:t>monitoring</a:t>
            </a:r>
            <a:r>
              <a:rPr lang="es-ES" sz="2600" b="1" dirty="0"/>
              <a:t>, </a:t>
            </a:r>
            <a:r>
              <a:rPr lang="es-ES" sz="2600" b="1" dirty="0" err="1"/>
              <a:t>evaluation</a:t>
            </a:r>
            <a:r>
              <a:rPr lang="es-ES" sz="2600" b="1" dirty="0"/>
              <a:t> and </a:t>
            </a:r>
            <a:r>
              <a:rPr lang="es-ES" sz="2600" b="1" dirty="0" err="1"/>
              <a:t>reporting</a:t>
            </a:r>
            <a:r>
              <a:rPr lang="es-ES" sz="2600" b="1" dirty="0"/>
              <a:t>:</a:t>
            </a:r>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14282" y="785794"/>
            <a:ext cx="8643998" cy="4929222"/>
          </a:xfrm>
        </p:spPr>
        <p:txBody>
          <a:bodyPr numCol="1">
            <a:normAutofit fontScale="90000"/>
          </a:bodyPr>
          <a:lstStyle/>
          <a:p>
            <a:pPr algn="l"/>
            <a:r>
              <a:rPr lang="es-ES" dirty="0" smtClean="0"/>
              <a:t/>
            </a:r>
            <a:br>
              <a:rPr lang="es-ES" dirty="0" smtClean="0"/>
            </a:br>
            <a:r>
              <a:rPr lang="en-US" sz="2200" dirty="0" smtClean="0"/>
              <a:t/>
            </a:r>
            <a:br>
              <a:rPr lang="en-US" sz="2200" dirty="0" smtClean="0"/>
            </a:br>
            <a:r>
              <a:rPr lang="es-ES" sz="2200" dirty="0" smtClean="0"/>
              <a:t> </a:t>
            </a:r>
            <a:r>
              <a:rPr lang="es-ES" sz="2200" b="1" dirty="0" smtClean="0">
                <a:solidFill>
                  <a:srgbClr val="FF0000"/>
                </a:solidFill>
              </a:rPr>
              <a:t>- </a:t>
            </a:r>
            <a:r>
              <a:rPr lang="es-ES" sz="2200" b="1" dirty="0" err="1" smtClean="0">
                <a:solidFill>
                  <a:srgbClr val="FF0000"/>
                </a:solidFill>
              </a:rPr>
              <a:t>Transnational</a:t>
            </a:r>
            <a:r>
              <a:rPr lang="es-ES" sz="2200" b="1" dirty="0" smtClean="0">
                <a:solidFill>
                  <a:srgbClr val="FF0000"/>
                </a:solidFill>
              </a:rPr>
              <a:t> </a:t>
            </a:r>
            <a:r>
              <a:rPr lang="es-ES" sz="2200" b="1" dirty="0" err="1" smtClean="0">
                <a:solidFill>
                  <a:srgbClr val="FF0000"/>
                </a:solidFill>
              </a:rPr>
              <a:t>meetings</a:t>
            </a:r>
            <a:r>
              <a:rPr lang="es-ES" sz="2200" b="1" dirty="0" smtClean="0">
                <a:solidFill>
                  <a:srgbClr val="FF0000"/>
                </a:solidFill>
              </a:rPr>
              <a:t>:</a:t>
            </a:r>
            <a:r>
              <a:rPr lang="es-ES" sz="2200" dirty="0" smtClean="0"/>
              <a:t/>
            </a:r>
            <a:br>
              <a:rPr lang="es-ES" sz="2200" dirty="0" smtClean="0"/>
            </a:br>
            <a:r>
              <a:rPr lang="es-ES" sz="2200" dirty="0" smtClean="0"/>
              <a:t/>
            </a:r>
            <a:br>
              <a:rPr lang="es-ES" sz="2200" dirty="0" smtClean="0"/>
            </a:br>
            <a:r>
              <a:rPr lang="en-GB" sz="2200" dirty="0" smtClean="0"/>
              <a:t> Participants in transnational project meetings should be </a:t>
            </a:r>
            <a:r>
              <a:rPr lang="en-GB" sz="2200" b="1" dirty="0" smtClean="0"/>
              <a:t>persons directly linked to the sending organisation, as employees or as volunteers.</a:t>
            </a:r>
            <a:br>
              <a:rPr lang="en-GB" sz="2200" b="1" dirty="0" smtClean="0"/>
            </a:br>
            <a:r>
              <a:rPr lang="es-ES" sz="2200" dirty="0" smtClean="0"/>
              <a:t/>
            </a:r>
            <a:br>
              <a:rPr lang="es-ES" sz="2200" dirty="0" smtClean="0"/>
            </a:br>
            <a:r>
              <a:rPr lang="es-ES" sz="2200" dirty="0" smtClean="0"/>
              <a:t>T</a:t>
            </a:r>
            <a:r>
              <a:rPr lang="en-GB" sz="2200" dirty="0" smtClean="0"/>
              <a:t>he partner organizations should be sent to the Association </a:t>
            </a:r>
            <a:r>
              <a:rPr lang="en-GB" sz="2200" dirty="0" err="1" smtClean="0"/>
              <a:t>Columbares</a:t>
            </a:r>
            <a:r>
              <a:rPr lang="en-GB" sz="2200" dirty="0" smtClean="0"/>
              <a:t>:</a:t>
            </a:r>
            <a:br>
              <a:rPr lang="en-GB" sz="2200" dirty="0" smtClean="0"/>
            </a:br>
            <a:r>
              <a:rPr lang="en-GB" sz="2200" dirty="0" smtClean="0"/>
              <a:t>- </a:t>
            </a:r>
            <a:r>
              <a:rPr lang="en-GB" sz="2200" b="1" dirty="0" smtClean="0"/>
              <a:t>Payroll </a:t>
            </a:r>
            <a:r>
              <a:rPr lang="en-GB" sz="2200" dirty="0" smtClean="0"/>
              <a:t>or</a:t>
            </a:r>
            <a:r>
              <a:rPr lang="en-GB" sz="2200" b="1" dirty="0" smtClean="0"/>
              <a:t> </a:t>
            </a:r>
            <a:br>
              <a:rPr lang="en-GB" sz="2200" b="1" dirty="0" smtClean="0"/>
            </a:br>
            <a:r>
              <a:rPr lang="en-GB" sz="2200" b="1" dirty="0" smtClean="0"/>
              <a:t>- Volunteer agreements</a:t>
            </a:r>
            <a:br>
              <a:rPr lang="en-GB" sz="2200" b="1" dirty="0" smtClean="0"/>
            </a:br>
            <a:r>
              <a:rPr lang="en-GB" sz="2200" dirty="0" smtClean="0"/>
              <a:t>which should include the dates of the meetings. </a:t>
            </a:r>
            <a:br>
              <a:rPr lang="en-GB" sz="2200" dirty="0" smtClean="0"/>
            </a:br>
            <a:r>
              <a:rPr lang="en-GB" sz="2200" dirty="0" smtClean="0"/>
              <a:t/>
            </a:r>
            <a:br>
              <a:rPr lang="en-GB" sz="2200" dirty="0" smtClean="0"/>
            </a:br>
            <a:r>
              <a:rPr lang="en-GB" sz="2200" dirty="0" smtClean="0"/>
              <a:t> The entity organizing transnational meeting will prepare </a:t>
            </a:r>
            <a:r>
              <a:rPr lang="en-GB" sz="2200" b="1" dirty="0" smtClean="0"/>
              <a:t>certificates of attendance</a:t>
            </a:r>
            <a:r>
              <a:rPr lang="en-GB" sz="2200" dirty="0" smtClean="0"/>
              <a:t>.</a:t>
            </a:r>
            <a:r>
              <a:rPr lang="en-US" sz="2200" dirty="0"/>
              <a:t/>
            </a:r>
            <a:br>
              <a:rPr lang="en-US" sz="2200" dirty="0"/>
            </a:br>
            <a:endParaRPr lang="es-ES" sz="2200" dirty="0"/>
          </a:p>
        </p:txBody>
      </p:sp>
      <p:sp>
        <p:nvSpPr>
          <p:cNvPr id="7" name="6 CuadroTexto"/>
          <p:cNvSpPr txBox="1"/>
          <p:nvPr/>
        </p:nvSpPr>
        <p:spPr>
          <a:xfrm>
            <a:off x="2236394" y="285728"/>
            <a:ext cx="6264696" cy="892552"/>
          </a:xfrm>
          <a:prstGeom prst="rect">
            <a:avLst/>
          </a:prstGeom>
          <a:noFill/>
        </p:spPr>
        <p:txBody>
          <a:bodyPr wrap="square" rtlCol="0">
            <a:spAutoFit/>
          </a:bodyPr>
          <a:lstStyle/>
          <a:p>
            <a:pPr algn="ctr"/>
            <a:r>
              <a:rPr lang="es-ES" sz="2600" b="1" dirty="0" smtClean="0"/>
              <a:t>3. </a:t>
            </a:r>
            <a:r>
              <a:rPr lang="es-ES" sz="2600" b="1" dirty="0" err="1" smtClean="0"/>
              <a:t>Monitoring</a:t>
            </a:r>
            <a:r>
              <a:rPr lang="es-ES" sz="2600" b="1" dirty="0"/>
              <a:t>, </a:t>
            </a:r>
            <a:r>
              <a:rPr lang="es-ES" sz="2600" b="1" dirty="0" err="1"/>
              <a:t>evaluation</a:t>
            </a:r>
            <a:r>
              <a:rPr lang="es-ES" sz="2600" b="1" dirty="0"/>
              <a:t> and </a:t>
            </a:r>
            <a:r>
              <a:rPr lang="es-ES" sz="2600" b="1" dirty="0" err="1" smtClean="0"/>
              <a:t>reporting</a:t>
            </a:r>
            <a:r>
              <a:rPr lang="es-ES" sz="2600" b="1" dirty="0" smtClean="0"/>
              <a:t> of </a:t>
            </a:r>
            <a:r>
              <a:rPr lang="es-ES" sz="2600" b="1" dirty="0" err="1" smtClean="0"/>
              <a:t>the</a:t>
            </a:r>
            <a:r>
              <a:rPr lang="es-ES" sz="2600" b="1" dirty="0" smtClean="0"/>
              <a:t> personal:</a:t>
            </a:r>
            <a:endParaRPr lang="es-ES" sz="2600" b="1" dirty="0"/>
          </a:p>
        </p:txBody>
      </p:sp>
      <p:pic>
        <p:nvPicPr>
          <p:cNvPr id="8" name="7 Imagen" descr="interior abajo.jpg"/>
          <p:cNvPicPr>
            <a:picLocks noChangeAspect="1"/>
          </p:cNvPicPr>
          <p:nvPr/>
        </p:nvPicPr>
        <p:blipFill>
          <a:blip r:embed="rId2"/>
          <a:stretch>
            <a:fillRect/>
          </a:stretch>
        </p:blipFill>
        <p:spPr>
          <a:xfrm>
            <a:off x="0" y="6083734"/>
            <a:ext cx="9144000" cy="774290"/>
          </a:xfrm>
          <a:prstGeom prst="rect">
            <a:avLst/>
          </a:prstGeom>
        </p:spPr>
      </p:pic>
      <p:pic>
        <p:nvPicPr>
          <p:cNvPr id="6" name="5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022" y="3112"/>
            <a:ext cx="1907704" cy="867277"/>
          </a:xfrm>
          <a:prstGeom prst="rect">
            <a:avLst/>
          </a:prstGeom>
        </p:spPr>
      </p:pic>
    </p:spTree>
    <p:extLst>
      <p:ext uri="{BB962C8B-B14F-4D97-AF65-F5344CB8AC3E}">
        <p14:creationId xmlns:p14="http://schemas.microsoft.com/office/powerpoint/2010/main" val="258471469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595</TotalTime>
  <Words>350</Words>
  <Application>Microsoft Office PowerPoint</Application>
  <PresentationFormat>Presentación en pantalla (4:3)</PresentationFormat>
  <Paragraphs>50</Paragraphs>
  <Slides>34</Slides>
  <Notes>1</Notes>
  <HiddenSlides>0</HiddenSlides>
  <MMClips>0</MMClips>
  <ScaleCrop>false</ScaleCrop>
  <HeadingPairs>
    <vt:vector size="4" baseType="variant">
      <vt:variant>
        <vt:lpstr>Tema</vt:lpstr>
      </vt:variant>
      <vt:variant>
        <vt:i4>1</vt:i4>
      </vt:variant>
      <vt:variant>
        <vt:lpstr>Títulos de diapositiva</vt:lpstr>
      </vt:variant>
      <vt:variant>
        <vt:i4>34</vt:i4>
      </vt:variant>
    </vt:vector>
  </HeadingPairs>
  <TitlesOfParts>
    <vt:vector size="35" baseType="lpstr">
      <vt:lpstr>Tema de Office</vt:lpstr>
      <vt:lpstr>MONITORING, EVALUATION AND REPORTING</vt:lpstr>
      <vt:lpstr>1. Technical monitoring, evaluation and reporting: - Internal:    - Reports - External:    - Follow-up report    - Final report    - Erasmus+ dissemination platform  2. Economic monitoring, evaluation and reporting: - General - Reporting of the travel expenses - Other expenses  3. Monitoring, evaluation and reporting of the personal: - Transnational meetings - Intellectual outputs           - Initial training course - Final conference   4. Monitoring, evaluation and reporting of communication and dissemination: - Websites and social networks of the partners - Press releases - Public presentations   5. Monitoring, evaluation and reporting of Mini Green Homes Programme: - Audits - Workshops - Results of saving energy, water and waste and changes in consumption habits and mobility    6. Monitoring, evaluation and reporting of the International Green Homes network    7. Monitoring, evaluation and reporting of the job shadowing activity      </vt:lpstr>
      <vt:lpstr>- Internal:  The partners send the Association Columbares three project monitoring reports in:  - September 2015 - January 2016 - July 2016  according to a model previously prepared by the Association Columbares.  </vt:lpstr>
      <vt:lpstr>- External:     - Follow-up report: it was sent by Association Columbares on April 30, 2015.     - Final report:       - It will be generated in the mobility tool by Association Columbares.        - Before generating the report we will have to upload all the economic data in the mobility tool, as well as all the participants in all the international events will have to fill in evaluation questionnaires.        - Columbares will ask all the partner organizations to provide the necessary documentation and information for each section, as well as all verifications for activities and expenses needed .     </vt:lpstr>
      <vt:lpstr>- External:     - Erasmus+ dissemination platform:       - It will be used to upload information on intellectual products and transnational meetings.       - The Association Columbares will be responsible for uploading this information to the platform, but may ask for the partners’ contributions, if deemed necessary.     </vt:lpstr>
      <vt:lpstr>- General:      - Presentations of bank transfers to the partner entities.     - Presentations of the contracts signed between the partner entities and Columbares.   - Reporting of the travel expenses:     - The partners will send to the Association Columbares:       - Originals of the boarding passes, train tickets, bus, taxi, etc. and invoices from the travel agencies or transport companies.       - Each participant must complete a per diem and travel expenses form , detailing their expenses.       - Dates of sending: July and December 2015 and June 2016.   </vt:lpstr>
      <vt:lpstr>Presentación de PowerPoint</vt:lpstr>
      <vt:lpstr>- Other expenses:      - Design of the intellectual outputs:   These expenses are included in the budget on “Project management and implementation”.  We have:  - Common costs of the project:    - GH Starters Kit (375 €;  54 €/partner)    - GH Manual - Individual costs of the project: each country may be included in the money we transfer them .  *mostrar todos los logos y diseño del manual; preguntar si alguien puede completar el diseño.  </vt:lpstr>
      <vt:lpstr>   - Transnational meetings:   Participants in transnational project meetings should be persons directly linked to the sending organisation, as employees or as volunteers.  The partner organizations should be sent to the Association Columbares: - Payroll or  - Volunteer agreements which should include the dates of the meetings.    The entity organizing transnational meeting will prepare certificates of attendance. </vt:lpstr>
      <vt:lpstr>Presentación de PowerPoint</vt:lpstr>
      <vt:lpstr>   - Transnational meetings:  The assistants will have to sign attendance sheets.</vt:lpstr>
      <vt:lpstr>Presentación de PowerPoint</vt:lpstr>
      <vt:lpstr>   - Transnational meetings:   Participants further will have fill out a satisfaction questionnaire.   The host entity will also prepare the minutes of the conclusions and agreements from the meeting, which serve to both internal communication between the partners as well as to verify this activity to the National Agency.  Finally, the partners will have to provide information on the participants to be included in the Mobility tool.</vt:lpstr>
      <vt:lpstr>   - Intellectual outputs:   Our intellectual products are:  - GH Starters Kit: 10 days Columbares proffessors + 10 days Insider Access technitians.  - GH Manual:    - 30 days Columbares technitians    - 5 days Bassing Guir, Consorzio abn, EA Center, Global Playground    - 8 days Insider Access    </vt:lpstr>
      <vt:lpstr>   - Intellectual outputs:   For the verification the partners will have to:  1. Send to Columbares the work sheets signed by the workers, which indicate the hours spent by their staff (work or volunteer) on the development of these intellectual products, as well as the name of the staff category under the terms indicated in Annex III of the agreement, dates and total number of working days. The work sheets should be sent in June 2015 (GH Starters Kit) and July 2016 (GH Manual). 2. Send to Columbares Association payroll of workers or voluntary agreements, which should coincide with the date of preparation of the corresponding intellectual products.  3. Upload the intellectual outputs in your websites.  The Association Columbares will upload the Intellectual Outputs in the dissemination platform and the information on the working hours in the Mobility tool.      </vt:lpstr>
      <vt:lpstr>Presentación de PowerPoint</vt:lpstr>
      <vt:lpstr>     - Inital training course:   For the verification the partners will have to:  1. Sign attendance sheets. 2. Fill an evaluation questionnaires at the end of the training course and in the Mobility Tool.  3. Send to Columbares Association payroll of workers or voluntary agreements, which should coincide with the date of the training course.   CENEAM will prepare attendance certificates.     </vt:lpstr>
      <vt:lpstr>     - Final conference:   For the verification the partners will have to:  1. Sign attendance sheets. 2. Fill an evaluation questionnaires at the end of the training course and in the Mobility Tool.  3. Send to Columbares Association payroll of workers or voluntary agreements, which should coincide with the date of the training course.   CENEAM will prepare attendance certificates.     </vt:lpstr>
      <vt:lpstr>         Websites and social networks of the partners:  Partners will send the Association Columbares links to the publications.  Press releases:  Partners must submit:  - Clippings (digital or scanned) from the newspapers of - Links to the news published in other media (web and social networks of others entities, online newsletters, etc.). - Audio or video recordings of TV or radio programmes.    </vt:lpstr>
      <vt:lpstr> Public presentations:  For the verification partners will send to Association Columbares:  - Graphic documentation (photos) - The programme of the event in which the presentation is included (if such programme exists) - Confirmation signed by the event representative.  In addition, organisations making public presentations must upload information on this event on their website. </vt:lpstr>
      <vt:lpstr>Presentación de PowerPoint</vt:lpstr>
      <vt:lpstr> Public presentations:  As minimum, the project will be presented in the following ways:   - Earth Week in Stockholm. Responsible entity: Global Playground. - Hogares Verdes Conference. Responsible entities: CENEAM and Association Columbares. - Policy Makers Conference. Responsible entity: Insider Access. - Local authorities in Jordan (at least three presentations). Responsible entity: East &amp; West Centre for Human Resources Development.  ¿Dates?</vt:lpstr>
      <vt:lpstr> Audits:  As minimum, each partner must organize the following number of audits:   - Insider Access: 13 families from Hemel Hempstead, 13 saving kits and 45 direct beneficiaries. - WE Center: 20 families, 20 saving kits and 80 direct beneficiaries. - Global Playground: 10 families, 10 saving kits and 25 direct beneficiaries. - Columbares: 150 direct beneficiaries, 6 environmental audits, 60 saving kits. - Basin Guir Association: schools with total of 90 direct beneficiaries, 6 environmental audits and 15 Savings Kits. - Consorcio ABN: schools with total of 120 direct beneficiaries, 6 environmental audits and 30 domestic Savings Kits.</vt:lpstr>
      <vt:lpstr> Audits:  The verification will be made through:  - A confirmation signed by the person responsible for the activity.   - A satisfaction questionnaire.  - Graphic documentation (photos or videos) from the audits.  - Providing information related to audits for the Mobility Tool.</vt:lpstr>
      <vt:lpstr>Presentación de PowerPoint</vt:lpstr>
      <vt:lpstr>Presentación de PowerPoint</vt:lpstr>
      <vt:lpstr> Workshops:   As minimum, each partner must organize 9 workshops on the topics of:  - Saving water and energy - Reducing waste - Responsible consumption - Sustainable mobility</vt:lpstr>
      <vt:lpstr> Workshops:   The verification will be made through:   - A confirmation signed by the person responsible for the activity.   - A satisfaction questionnaire.  - Graphic documentation (photos or videos) from the audits.  - Providing information related to audits for the Mobility Tool.</vt:lpstr>
      <vt:lpstr>Presentación de PowerPoint</vt:lpstr>
      <vt:lpstr> Results of  saving energy, water and waste and changes in consumption habits and mobility:   The verification will be made:  In  any organization at internal level:  - Initial and final questionnaires completed by the beneficiarie. - Energy and water invoices obtained from the beneficiaries. - Excel document (or other format) with the data analysis.  To send to Columbares:  - Report with the conclusions from the analysis of the results of their GH Mini Programme, with recommendations for future work in their region. April 2016. - Information related to analysis for the Mobility Tool.    </vt:lpstr>
      <vt:lpstr> The partners will send to Columbares:   - Certificate of membership, signed by the legal representatives of each organization.  - Graphic documentation (photos, videos) from the signing of such agreements or press clippings, if such exist.  - Information related to the GH Network for its inclusion in the Mobility Tool.    </vt:lpstr>
      <vt:lpstr>Presentación de PowerPoint</vt:lpstr>
      <vt:lpstr> The verification will consist of the following documents:  - Certificate of attendance signed by Insider Access. - Online questionnaire filled in by the participant in the Mobility Tool. - Payroll confirmation and / or volunteer contract of the person who has participated in mobility. - Inclusion of the activity in the Mobility Tool by Association Columbares. - Programme of the mobility. - Certificate of attendance at language training, signed by the supplier.   In addition, graphic and audiovisual material will be provided.</vt:lpstr>
      <vt:lpstr>Any doubts? Suggestions?  THANK YOU VERY MUCH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VARIATIONS OF GREEN HOMES PROGRAMME</dc:title>
  <dc:creator>Usuario</dc:creator>
  <cp:lastModifiedBy>Carmen</cp:lastModifiedBy>
  <cp:revision>71</cp:revision>
  <cp:lastPrinted>2016-05-06T13:32:24Z</cp:lastPrinted>
  <dcterms:created xsi:type="dcterms:W3CDTF">2015-05-31T13:38:49Z</dcterms:created>
  <dcterms:modified xsi:type="dcterms:W3CDTF">2016-05-06T13:32:31Z</dcterms:modified>
</cp:coreProperties>
</file>