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8" r:id="rId3"/>
    <p:sldId id="260" r:id="rId4"/>
    <p:sldId id="264" r:id="rId5"/>
    <p:sldId id="262" r:id="rId6"/>
    <p:sldId id="265" r:id="rId7"/>
    <p:sldId id="261" r:id="rId8"/>
    <p:sldId id="263" r:id="rId9"/>
    <p:sldId id="266" r:id="rId10"/>
    <p:sldId id="267" r:id="rId11"/>
    <p:sldId id="268" r:id="rId12"/>
    <p:sldId id="269" r:id="rId13"/>
    <p:sldId id="259"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9" d="100"/>
          <a:sy n="59" d="100"/>
        </p:scale>
        <p:origin x="-90" y="-2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B79B93-E52E-4D91-8871-D47D64DEF22E}" type="datetimeFigureOut">
              <a:rPr lang="es-ES" smtClean="0"/>
              <a:pPr/>
              <a:t>06/05/2016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319280-BBF5-47AB-BAEE-C4903F7544ED}" type="slidenum">
              <a:rPr lang="es-ES" smtClean="0"/>
              <a:pPr/>
              <a:t>‹Nº›</a:t>
            </a:fld>
            <a:endParaRPr lang="es-ES"/>
          </a:p>
        </p:txBody>
      </p:sp>
    </p:spTree>
    <p:extLst>
      <p:ext uri="{BB962C8B-B14F-4D97-AF65-F5344CB8AC3E}">
        <p14:creationId xmlns:p14="http://schemas.microsoft.com/office/powerpoint/2010/main" val="1813242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5" name="4 Marcador de encabezado"/>
          <p:cNvSpPr>
            <a:spLocks noGrp="1"/>
          </p:cNvSpPr>
          <p:nvPr>
            <p:ph type="hdr" sz="quarter" idx="10"/>
          </p:nvPr>
        </p:nvSpPr>
        <p:spPr/>
        <p:txBody>
          <a:bodyPr/>
          <a:lstStyle/>
          <a:p>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78E2FC0-EC50-49D9-8900-B328F34374FE}"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ABBBF07-9B57-4E86-978B-A247C1ABF0BE}"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78E2FC0-EC50-49D9-8900-B328F34374FE}"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ABBBF07-9B57-4E86-978B-A247C1ABF0BE}"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78E2FC0-EC50-49D9-8900-B328F34374FE}"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ABBBF07-9B57-4E86-978B-A247C1ABF0BE}"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78E2FC0-EC50-49D9-8900-B328F34374FE}"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ABBBF07-9B57-4E86-978B-A247C1ABF0BE}"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78E2FC0-EC50-49D9-8900-B328F34374FE}"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ABBBF07-9B57-4E86-978B-A247C1ABF0BE}"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78E2FC0-EC50-49D9-8900-B328F34374FE}" type="datetimeFigureOut">
              <a:rPr lang="es-ES" smtClean="0"/>
              <a:pPr/>
              <a:t>06/05/2016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ABBBF07-9B57-4E86-978B-A247C1ABF0BE}"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78E2FC0-EC50-49D9-8900-B328F34374FE}" type="datetimeFigureOut">
              <a:rPr lang="es-ES" smtClean="0"/>
              <a:pPr/>
              <a:t>06/05/2016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7ABBBF07-9B57-4E86-978B-A247C1ABF0BE}"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78E2FC0-EC50-49D9-8900-B328F34374FE}" type="datetimeFigureOut">
              <a:rPr lang="es-ES" smtClean="0"/>
              <a:pPr/>
              <a:t>06/05/2016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7ABBBF07-9B57-4E86-978B-A247C1ABF0BE}"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78E2FC0-EC50-49D9-8900-B328F34374FE}" type="datetimeFigureOut">
              <a:rPr lang="es-ES" smtClean="0"/>
              <a:pPr/>
              <a:t>06/05/2016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7ABBBF07-9B57-4E86-978B-A247C1ABF0BE}"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78E2FC0-EC50-49D9-8900-B328F34374FE}" type="datetimeFigureOut">
              <a:rPr lang="es-ES" smtClean="0"/>
              <a:pPr/>
              <a:t>06/05/2016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ABBBF07-9B57-4E86-978B-A247C1ABF0BE}"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78E2FC0-EC50-49D9-8900-B328F34374FE}" type="datetimeFigureOut">
              <a:rPr lang="es-ES" smtClean="0"/>
              <a:pPr/>
              <a:t>06/05/2016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ABBBF07-9B57-4E86-978B-A247C1ABF0BE}"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8E2FC0-EC50-49D9-8900-B328F34374FE}" type="datetimeFigureOut">
              <a:rPr lang="es-ES" smtClean="0"/>
              <a:pPr/>
              <a:t>06/05/2016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BBBF07-9B57-4E86-978B-A247C1ABF0BE}"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21.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10" Type="http://schemas.openxmlformats.org/officeDocument/2006/relationships/image" Target="../media/image2.jpeg"/><Relationship Id="rId4" Type="http://schemas.openxmlformats.org/officeDocument/2006/relationships/image" Target="../media/image6.jpeg"/><Relationship Id="rId9"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13.png"/><Relationship Id="rId7" Type="http://schemas.openxmlformats.org/officeDocument/2006/relationships/image" Target="../media/image17.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16.jpeg"/><Relationship Id="rId5" Type="http://schemas.openxmlformats.org/officeDocument/2006/relationships/image" Target="../media/image15.jpeg"/><Relationship Id="rId10" Type="http://schemas.openxmlformats.org/officeDocument/2006/relationships/image" Target="../media/image2.jpeg"/><Relationship Id="rId4" Type="http://schemas.openxmlformats.org/officeDocument/2006/relationships/image" Target="../media/image14.jpeg"/><Relationship Id="rId9" Type="http://schemas.openxmlformats.org/officeDocument/2006/relationships/image" Target="../media/image1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ES" dirty="0" smtClean="0"/>
              <a:t>VARIATIONS OF SAVINGS KIT</a:t>
            </a:r>
            <a:endParaRPr lang="es-ES" dirty="0"/>
          </a:p>
        </p:txBody>
      </p:sp>
      <p:sp>
        <p:nvSpPr>
          <p:cNvPr id="3" name="2 Subtítulo"/>
          <p:cNvSpPr>
            <a:spLocks noGrp="1"/>
          </p:cNvSpPr>
          <p:nvPr>
            <p:ph type="subTitle" idx="1"/>
          </p:nvPr>
        </p:nvSpPr>
        <p:spPr/>
        <p:txBody>
          <a:bodyPr/>
          <a:lstStyle/>
          <a:p>
            <a:r>
              <a:rPr lang="es-ES" dirty="0" smtClean="0"/>
              <a:t>Carmen Molina Navarro</a:t>
            </a:r>
            <a:endParaRPr lang="es-ES" dirty="0"/>
          </a:p>
        </p:txBody>
      </p:sp>
      <p:pic>
        <p:nvPicPr>
          <p:cNvPr id="11" name="10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524083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57158" y="1285860"/>
            <a:ext cx="8501122" cy="4714908"/>
          </a:xfrm>
        </p:spPr>
        <p:txBody>
          <a:bodyPr numCol="2">
            <a:normAutofit/>
          </a:bodyPr>
          <a:lstStyle/>
          <a:p>
            <a:pPr algn="l"/>
            <a:r>
              <a:rPr lang="es-ES" sz="2000" b="1" dirty="0" smtClean="0">
                <a:solidFill>
                  <a:srgbClr val="FF0000"/>
                </a:solidFill>
              </a:rPr>
              <a:t>- </a:t>
            </a:r>
            <a:r>
              <a:rPr lang="es-ES" sz="2000" b="1" dirty="0" err="1" smtClean="0">
                <a:solidFill>
                  <a:srgbClr val="FF0000"/>
                </a:solidFill>
              </a:rPr>
              <a:t>Cold</a:t>
            </a:r>
            <a:r>
              <a:rPr lang="es-ES" sz="2000" b="1" dirty="0" smtClean="0">
                <a:solidFill>
                  <a:srgbClr val="FF0000"/>
                </a:solidFill>
              </a:rPr>
              <a:t> and </a:t>
            </a:r>
            <a:r>
              <a:rPr lang="es-ES" sz="2000" b="1" dirty="0" err="1" smtClean="0">
                <a:solidFill>
                  <a:srgbClr val="FF0000"/>
                </a:solidFill>
              </a:rPr>
              <a:t>warm</a:t>
            </a:r>
            <a:r>
              <a:rPr lang="es-ES" sz="2000" b="1" dirty="0" smtClean="0">
                <a:solidFill>
                  <a:srgbClr val="FF0000"/>
                </a:solidFill>
              </a:rPr>
              <a:t> </a:t>
            </a:r>
            <a:r>
              <a:rPr lang="es-ES" sz="2000" b="1" dirty="0" err="1" smtClean="0">
                <a:solidFill>
                  <a:srgbClr val="FF0000"/>
                </a:solidFill>
              </a:rPr>
              <a:t>countries</a:t>
            </a:r>
            <a:r>
              <a:rPr lang="es-ES" sz="2000" b="1" dirty="0" smtClean="0">
                <a:solidFill>
                  <a:srgbClr val="FF0000"/>
                </a:solidFill>
              </a:rPr>
              <a:t>:</a:t>
            </a:r>
            <a:r>
              <a:rPr lang="es-ES" sz="2000" dirty="0" smtClean="0"/>
              <a:t/>
            </a:r>
            <a:br>
              <a:rPr lang="es-ES" sz="2000" dirty="0" smtClean="0"/>
            </a:br>
            <a:r>
              <a:rPr lang="es-ES" sz="2000" dirty="0" smtClean="0"/>
              <a:t/>
            </a:r>
            <a:br>
              <a:rPr lang="es-ES" sz="2000" dirty="0" smtClean="0"/>
            </a:br>
            <a:r>
              <a:rPr lang="en-US" sz="2000" dirty="0" smtClean="0"/>
              <a:t>In cold countries the houses tend to be well insulated, so devices such as weather stripping and reminder stickers on the air conditioning will be useless.</a:t>
            </a:r>
            <a:r>
              <a:rPr lang="es-ES" sz="2000" dirty="0" smtClean="0"/>
              <a:t/>
            </a:r>
            <a:br>
              <a:rPr lang="es-ES" sz="2000" dirty="0" smtClean="0"/>
            </a:br>
            <a:r>
              <a:rPr lang="es-ES" sz="2000" dirty="0" smtClean="0"/>
              <a:t/>
            </a:r>
            <a:br>
              <a:rPr lang="es-ES" sz="2000" dirty="0" smtClean="0"/>
            </a:br>
            <a:r>
              <a:rPr lang="es-ES" sz="2000" b="1" dirty="0" smtClean="0">
                <a:solidFill>
                  <a:srgbClr val="FF0000"/>
                </a:solidFill>
              </a:rPr>
              <a:t>- </a:t>
            </a:r>
            <a:r>
              <a:rPr lang="es-ES" sz="2000" b="1" dirty="0" err="1" smtClean="0">
                <a:solidFill>
                  <a:srgbClr val="FF0000"/>
                </a:solidFill>
              </a:rPr>
              <a:t>Most</a:t>
            </a:r>
            <a:r>
              <a:rPr lang="es-ES" sz="2000" b="1" dirty="0" smtClean="0">
                <a:solidFill>
                  <a:srgbClr val="FF0000"/>
                </a:solidFill>
              </a:rPr>
              <a:t> </a:t>
            </a:r>
            <a:r>
              <a:rPr lang="es-ES" sz="2000" b="1" dirty="0" err="1" smtClean="0">
                <a:solidFill>
                  <a:srgbClr val="FF0000"/>
                </a:solidFill>
              </a:rPr>
              <a:t>common</a:t>
            </a:r>
            <a:r>
              <a:rPr lang="es-ES" sz="2000" b="1" dirty="0" smtClean="0">
                <a:solidFill>
                  <a:srgbClr val="FF0000"/>
                </a:solidFill>
              </a:rPr>
              <a:t> </a:t>
            </a:r>
            <a:r>
              <a:rPr lang="es-ES" sz="2000" b="1" dirty="0" err="1" smtClean="0">
                <a:solidFill>
                  <a:srgbClr val="FF0000"/>
                </a:solidFill>
              </a:rPr>
              <a:t>heating</a:t>
            </a:r>
            <a:r>
              <a:rPr lang="es-ES" sz="2000" b="1" dirty="0" smtClean="0">
                <a:solidFill>
                  <a:srgbClr val="FF0000"/>
                </a:solidFill>
              </a:rPr>
              <a:t> </a:t>
            </a:r>
            <a:r>
              <a:rPr lang="es-ES" sz="2000" b="1" dirty="0" err="1" smtClean="0">
                <a:solidFill>
                  <a:srgbClr val="FF0000"/>
                </a:solidFill>
              </a:rPr>
              <a:t>systems</a:t>
            </a:r>
            <a:r>
              <a:rPr lang="es-ES" sz="2000" b="1" dirty="0" smtClean="0">
                <a:solidFill>
                  <a:srgbClr val="FF0000"/>
                </a:solidFill>
              </a:rPr>
              <a:t>:</a:t>
            </a:r>
            <a:r>
              <a:rPr lang="es-ES" sz="2000" dirty="0" smtClean="0"/>
              <a:t/>
            </a:r>
            <a:br>
              <a:rPr lang="es-ES" sz="2000" dirty="0" smtClean="0"/>
            </a:br>
            <a:r>
              <a:rPr lang="es-ES" sz="2000" dirty="0" smtClean="0"/>
              <a:t/>
            </a:r>
            <a:br>
              <a:rPr lang="es-ES" sz="2000" dirty="0" smtClean="0"/>
            </a:br>
            <a:r>
              <a:rPr lang="en-US" sz="2000" dirty="0" smtClean="0"/>
              <a:t>In southern Spain electric heaters are common, so it may be useful to include a timer. This will be less useful in countries with central heating.</a:t>
            </a:r>
            <a:endParaRPr lang="es-ES" sz="2000" dirty="0"/>
          </a:p>
        </p:txBody>
      </p:sp>
      <p:sp>
        <p:nvSpPr>
          <p:cNvPr id="7" name="6 CuadroTexto"/>
          <p:cNvSpPr txBox="1"/>
          <p:nvPr/>
        </p:nvSpPr>
        <p:spPr>
          <a:xfrm>
            <a:off x="1950642" y="500042"/>
            <a:ext cx="6264696" cy="584775"/>
          </a:xfrm>
          <a:prstGeom prst="rect">
            <a:avLst/>
          </a:prstGeom>
          <a:noFill/>
        </p:spPr>
        <p:txBody>
          <a:bodyPr wrap="square" rtlCol="0">
            <a:spAutoFit/>
          </a:bodyPr>
          <a:lstStyle/>
          <a:p>
            <a:pPr algn="ctr"/>
            <a:r>
              <a:rPr lang="es-ES" sz="3200" b="1" dirty="0" smtClean="0"/>
              <a:t>4. </a:t>
            </a:r>
            <a:r>
              <a:rPr lang="es-ES" sz="3200" b="1" dirty="0" err="1" smtClean="0"/>
              <a:t>Regard</a:t>
            </a:r>
            <a:r>
              <a:rPr lang="es-ES" sz="3200" b="1" dirty="0" smtClean="0"/>
              <a:t> </a:t>
            </a:r>
            <a:r>
              <a:rPr lang="es-ES" sz="3200" b="1" dirty="0" err="1" smtClean="0"/>
              <a:t>to</a:t>
            </a:r>
            <a:r>
              <a:rPr lang="es-ES" sz="3200" b="1" dirty="0" smtClean="0"/>
              <a:t> </a:t>
            </a:r>
            <a:r>
              <a:rPr lang="es-ES" sz="3200" b="1" dirty="0" err="1" smtClean="0"/>
              <a:t>our</a:t>
            </a:r>
            <a:r>
              <a:rPr lang="es-ES" sz="3200" b="1" dirty="0" smtClean="0"/>
              <a:t> local </a:t>
            </a:r>
            <a:r>
              <a:rPr lang="es-ES" sz="3200" b="1" dirty="0" err="1" smtClean="0"/>
              <a:t>conditions</a:t>
            </a:r>
            <a:r>
              <a:rPr lang="es-ES" sz="3200" b="1" dirty="0" smtClean="0"/>
              <a:t>:</a:t>
            </a:r>
            <a:endParaRPr lang="es-ES" sz="32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descr="fontaneria-termo-electrico.jpg"/>
          <p:cNvPicPr>
            <a:picLocks noChangeAspect="1"/>
          </p:cNvPicPr>
          <p:nvPr/>
        </p:nvPicPr>
        <p:blipFill>
          <a:blip r:embed="rId3"/>
          <a:stretch>
            <a:fillRect/>
          </a:stretch>
        </p:blipFill>
        <p:spPr>
          <a:xfrm>
            <a:off x="4714876" y="2500306"/>
            <a:ext cx="2504902" cy="3338086"/>
          </a:xfrm>
          <a:prstGeom prst="rect">
            <a:avLst/>
          </a:prstGeom>
        </p:spPr>
      </p:pic>
      <p:pic>
        <p:nvPicPr>
          <p:cNvPr id="9" name="8 Imagen" descr="programador mecanico.jpg"/>
          <p:cNvPicPr>
            <a:picLocks noChangeAspect="1"/>
          </p:cNvPicPr>
          <p:nvPr/>
        </p:nvPicPr>
        <p:blipFill>
          <a:blip r:embed="rId4" cstate="print"/>
          <a:stretch>
            <a:fillRect/>
          </a:stretch>
        </p:blipFill>
        <p:spPr>
          <a:xfrm>
            <a:off x="7266383" y="1357298"/>
            <a:ext cx="1806212" cy="1857388"/>
          </a:xfrm>
          <a:prstGeom prst="rect">
            <a:avLst/>
          </a:prstGeom>
        </p:spPr>
      </p:pic>
      <p:pic>
        <p:nvPicPr>
          <p:cNvPr id="10" name="9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57158" y="1681428"/>
            <a:ext cx="8501122" cy="4176464"/>
          </a:xfrm>
        </p:spPr>
        <p:txBody>
          <a:bodyPr numCol="1">
            <a:normAutofit/>
          </a:bodyPr>
          <a:lstStyle/>
          <a:p>
            <a:pPr algn="l"/>
            <a:r>
              <a:rPr lang="es-ES" sz="2400" b="1" dirty="0" smtClean="0">
                <a:solidFill>
                  <a:srgbClr val="FF0000"/>
                </a:solidFill>
              </a:rPr>
              <a:t>- </a:t>
            </a:r>
            <a:r>
              <a:rPr lang="es-ES" sz="2400" b="1" dirty="0" err="1" smtClean="0">
                <a:solidFill>
                  <a:srgbClr val="FF0000"/>
                </a:solidFill>
              </a:rPr>
              <a:t>Developed</a:t>
            </a:r>
            <a:r>
              <a:rPr lang="es-ES" sz="2400" b="1" dirty="0" smtClean="0">
                <a:solidFill>
                  <a:srgbClr val="FF0000"/>
                </a:solidFill>
              </a:rPr>
              <a:t> and  </a:t>
            </a:r>
            <a:r>
              <a:rPr lang="es-ES" sz="2400" b="1" dirty="0" err="1" smtClean="0">
                <a:solidFill>
                  <a:srgbClr val="FF0000"/>
                </a:solidFill>
              </a:rPr>
              <a:t>developing</a:t>
            </a:r>
            <a:r>
              <a:rPr lang="es-ES" sz="2400" b="1" dirty="0" smtClean="0">
                <a:solidFill>
                  <a:srgbClr val="FF0000"/>
                </a:solidFill>
              </a:rPr>
              <a:t> </a:t>
            </a:r>
            <a:r>
              <a:rPr lang="es-ES" sz="2400" b="1" dirty="0" err="1" smtClean="0">
                <a:solidFill>
                  <a:srgbClr val="FF0000"/>
                </a:solidFill>
              </a:rPr>
              <a:t>countries</a:t>
            </a:r>
            <a:r>
              <a:rPr lang="es-ES" sz="2400" b="1" dirty="0" smtClean="0">
                <a:solidFill>
                  <a:srgbClr val="FF0000"/>
                </a:solidFill>
              </a:rPr>
              <a:t>:</a:t>
            </a:r>
            <a:br>
              <a:rPr lang="es-ES" sz="2400" b="1" dirty="0" smtClean="0">
                <a:solidFill>
                  <a:srgbClr val="FF0000"/>
                </a:solidFill>
              </a:rPr>
            </a:br>
            <a:r>
              <a:rPr lang="es-ES" sz="2400" dirty="0" smtClean="0"/>
              <a:t/>
            </a:r>
            <a:br>
              <a:rPr lang="es-ES" sz="2400" dirty="0" smtClean="0"/>
            </a:br>
            <a:r>
              <a:rPr lang="en-US" sz="2400" b="1" dirty="0" smtClean="0">
                <a:solidFill>
                  <a:srgbClr val="002060"/>
                </a:solidFill>
              </a:rPr>
              <a:t>Developing countries: </a:t>
            </a:r>
            <a:r>
              <a:rPr lang="en-US" sz="2400" dirty="0" smtClean="0"/>
              <a:t>it is much easier to find </a:t>
            </a:r>
            <a:r>
              <a:rPr lang="en-US" sz="2400" b="1" dirty="0" smtClean="0"/>
              <a:t>products in bulk </a:t>
            </a:r>
            <a:r>
              <a:rPr lang="en-US" sz="2400" dirty="0" smtClean="0"/>
              <a:t>and almost impossible to buy fair trade or ecological products. it can be more useful to provide </a:t>
            </a:r>
            <a:r>
              <a:rPr lang="en-US" sz="2400" b="1" dirty="0" smtClean="0"/>
              <a:t>bags for selective waste separation…</a:t>
            </a:r>
            <a:r>
              <a:rPr lang="es-ES" sz="2400" b="1" dirty="0" smtClean="0"/>
              <a:t/>
            </a:r>
            <a:br>
              <a:rPr lang="es-ES" sz="2400" b="1" dirty="0" smtClean="0"/>
            </a:br>
            <a:r>
              <a:rPr lang="es-ES" sz="2400" dirty="0" smtClean="0"/>
              <a:t/>
            </a:r>
            <a:br>
              <a:rPr lang="es-ES" sz="2400" dirty="0" smtClean="0"/>
            </a:br>
            <a:endParaRPr lang="es-ES" sz="2400" dirty="0"/>
          </a:p>
        </p:txBody>
      </p:sp>
      <p:sp>
        <p:nvSpPr>
          <p:cNvPr id="7" name="6 CuadroTexto"/>
          <p:cNvSpPr txBox="1"/>
          <p:nvPr/>
        </p:nvSpPr>
        <p:spPr>
          <a:xfrm>
            <a:off x="1950642" y="500042"/>
            <a:ext cx="6264696" cy="584775"/>
          </a:xfrm>
          <a:prstGeom prst="rect">
            <a:avLst/>
          </a:prstGeom>
          <a:noFill/>
        </p:spPr>
        <p:txBody>
          <a:bodyPr wrap="square" rtlCol="0">
            <a:spAutoFit/>
          </a:bodyPr>
          <a:lstStyle/>
          <a:p>
            <a:pPr algn="ctr"/>
            <a:r>
              <a:rPr lang="es-ES" sz="3200" b="1" dirty="0" smtClean="0"/>
              <a:t>4. </a:t>
            </a:r>
            <a:r>
              <a:rPr lang="es-ES" sz="3200" b="1" dirty="0" err="1" smtClean="0"/>
              <a:t>Regard</a:t>
            </a:r>
            <a:r>
              <a:rPr lang="es-ES" sz="3200" b="1" dirty="0" smtClean="0"/>
              <a:t> </a:t>
            </a:r>
            <a:r>
              <a:rPr lang="es-ES" sz="3200" b="1" dirty="0" err="1" smtClean="0"/>
              <a:t>to</a:t>
            </a:r>
            <a:r>
              <a:rPr lang="es-ES" sz="3200" b="1" dirty="0" smtClean="0"/>
              <a:t> </a:t>
            </a:r>
            <a:r>
              <a:rPr lang="es-ES" sz="3200" b="1" dirty="0" err="1" smtClean="0"/>
              <a:t>our</a:t>
            </a:r>
            <a:r>
              <a:rPr lang="es-ES" sz="3200" b="1" dirty="0" smtClean="0"/>
              <a:t> local </a:t>
            </a:r>
            <a:r>
              <a:rPr lang="es-ES" sz="3200" b="1" dirty="0" err="1" smtClean="0"/>
              <a:t>conditions</a:t>
            </a:r>
            <a:r>
              <a:rPr lang="es-ES" sz="3200" b="1" dirty="0" smtClean="0"/>
              <a:t>:</a:t>
            </a:r>
            <a:endParaRPr lang="es-ES" sz="32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1538552"/>
            <a:ext cx="8715436" cy="4176464"/>
          </a:xfrm>
        </p:spPr>
        <p:txBody>
          <a:bodyPr numCol="1">
            <a:normAutofit/>
          </a:bodyPr>
          <a:lstStyle/>
          <a:p>
            <a:r>
              <a:rPr lang="es-ES" sz="2400" b="1" dirty="0" smtClean="0">
                <a:solidFill>
                  <a:srgbClr val="002060"/>
                </a:solidFill>
              </a:rPr>
              <a:t>THE MOST IMPORTANT THING IS THE COMMON SENSE TO ADAPT THE KIT TO:</a:t>
            </a:r>
            <a:r>
              <a:rPr lang="es-ES" sz="2400" b="1" dirty="0" smtClean="0">
                <a:solidFill>
                  <a:srgbClr val="FF0000"/>
                </a:solidFill>
              </a:rPr>
              <a:t/>
            </a:r>
            <a:br>
              <a:rPr lang="es-ES" sz="2400" b="1" dirty="0" smtClean="0">
                <a:solidFill>
                  <a:srgbClr val="FF0000"/>
                </a:solidFill>
              </a:rPr>
            </a:br>
            <a:r>
              <a:rPr lang="es-ES" sz="2400" b="1" dirty="0" smtClean="0">
                <a:solidFill>
                  <a:srgbClr val="FF0000"/>
                </a:solidFill>
              </a:rPr>
              <a:t/>
            </a:r>
            <a:br>
              <a:rPr lang="es-ES" sz="2400" b="1" dirty="0" smtClean="0">
                <a:solidFill>
                  <a:srgbClr val="FF0000"/>
                </a:solidFill>
              </a:rPr>
            </a:br>
            <a:r>
              <a:rPr lang="es-ES" sz="2400" b="1" dirty="0" smtClean="0">
                <a:solidFill>
                  <a:srgbClr val="FF0000"/>
                </a:solidFill>
              </a:rPr>
              <a:t>- </a:t>
            </a:r>
            <a:r>
              <a:rPr lang="en-US" sz="2400" b="1" dirty="0" smtClean="0">
                <a:solidFill>
                  <a:srgbClr val="FF0000"/>
                </a:solidFill>
              </a:rPr>
              <a:t>CHARACTERISTICS OF THE GROUP</a:t>
            </a:r>
            <a:br>
              <a:rPr lang="en-US" sz="2400" b="1" dirty="0" smtClean="0">
                <a:solidFill>
                  <a:srgbClr val="FF0000"/>
                </a:solidFill>
              </a:rPr>
            </a:br>
            <a:r>
              <a:rPr lang="en-US" sz="2400" b="1" dirty="0" smtClean="0">
                <a:solidFill>
                  <a:srgbClr val="FF0000"/>
                </a:solidFill>
              </a:rPr>
              <a:t> - OUR BUDGET</a:t>
            </a:r>
            <a:br>
              <a:rPr lang="en-US" sz="2400" b="1" dirty="0" smtClean="0">
                <a:solidFill>
                  <a:srgbClr val="FF0000"/>
                </a:solidFill>
              </a:rPr>
            </a:br>
            <a:r>
              <a:rPr lang="en-US" sz="2400" b="1" dirty="0" smtClean="0">
                <a:solidFill>
                  <a:srgbClr val="FF0000"/>
                </a:solidFill>
              </a:rPr>
              <a:t>- OUR LOCAL REALITY</a:t>
            </a:r>
            <a:br>
              <a:rPr lang="en-US" sz="2400" b="1" dirty="0" smtClean="0">
                <a:solidFill>
                  <a:srgbClr val="FF0000"/>
                </a:solidFill>
              </a:rPr>
            </a:br>
            <a:r>
              <a:rPr lang="en-US" sz="2400" b="1" dirty="0" smtClean="0">
                <a:solidFill>
                  <a:srgbClr val="FF0000"/>
                </a:solidFill>
              </a:rPr>
              <a:t>- ACTIVITIES THAT WILL DO IN THE PROGRAMME GH. </a:t>
            </a:r>
            <a:r>
              <a:rPr lang="es-ES" sz="2400" dirty="0" smtClean="0"/>
              <a:t/>
            </a:r>
            <a:br>
              <a:rPr lang="es-ES" sz="2400" dirty="0" smtClean="0"/>
            </a:br>
            <a:endParaRPr lang="es-ES" sz="2400"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244727"/>
            <a:ext cx="7772400" cy="1470025"/>
          </a:xfrm>
        </p:spPr>
        <p:txBody>
          <a:bodyPr>
            <a:normAutofit fontScale="90000"/>
          </a:bodyPr>
          <a:lstStyle/>
          <a:p>
            <a:r>
              <a:rPr lang="es-ES" dirty="0" err="1" smtClean="0"/>
              <a:t>Any</a:t>
            </a:r>
            <a:r>
              <a:rPr lang="es-ES" dirty="0" smtClean="0"/>
              <a:t> </a:t>
            </a:r>
            <a:r>
              <a:rPr lang="es-ES" dirty="0" err="1" smtClean="0"/>
              <a:t>doubts</a:t>
            </a:r>
            <a:r>
              <a:rPr lang="es-ES" dirty="0" smtClean="0"/>
              <a:t>? </a:t>
            </a:r>
            <a:r>
              <a:rPr lang="es-ES" dirty="0" err="1" smtClean="0"/>
              <a:t>Suggestions</a:t>
            </a:r>
            <a:r>
              <a:rPr lang="es-ES" dirty="0" smtClean="0"/>
              <a:t>?</a:t>
            </a:r>
            <a:br>
              <a:rPr lang="es-ES" dirty="0" smtClean="0"/>
            </a:br>
            <a:r>
              <a:rPr lang="es-ES" dirty="0" smtClean="0"/>
              <a:t/>
            </a:r>
            <a:br>
              <a:rPr lang="es-ES" dirty="0" smtClean="0"/>
            </a:br>
            <a:r>
              <a:rPr lang="es-ES" dirty="0" smtClean="0"/>
              <a:t>THANK YOU VERY MUCH FOR YOUR ATTENTION</a:t>
            </a:r>
            <a:endParaRPr lang="es-ES" dirty="0"/>
          </a:p>
        </p:txBody>
      </p:sp>
      <p:sp>
        <p:nvSpPr>
          <p:cNvPr id="3" name="2 Subtítulo"/>
          <p:cNvSpPr>
            <a:spLocks noGrp="1"/>
          </p:cNvSpPr>
          <p:nvPr>
            <p:ph type="subTitle" idx="1"/>
          </p:nvPr>
        </p:nvSpPr>
        <p:spPr>
          <a:xfrm>
            <a:off x="1371600" y="5105424"/>
            <a:ext cx="6400800" cy="1752600"/>
          </a:xfrm>
        </p:spPr>
        <p:txBody>
          <a:bodyPr/>
          <a:lstStyle/>
          <a:p>
            <a:r>
              <a:rPr lang="es-ES" dirty="0" smtClean="0"/>
              <a:t>Carmen Molina Navarro</a:t>
            </a:r>
            <a:endParaRPr lang="es-ES" dirty="0"/>
          </a:p>
        </p:txBody>
      </p:sp>
      <p:pic>
        <p:nvPicPr>
          <p:cNvPr id="6" name="5 Imagen" descr="interior abajo.jpg"/>
          <p:cNvPicPr>
            <a:picLocks noChangeAspect="1"/>
          </p:cNvPicPr>
          <p:nvPr/>
        </p:nvPicPr>
        <p:blipFill>
          <a:blip r:embed="rId3"/>
          <a:stretch>
            <a:fillRect/>
          </a:stretch>
        </p:blipFill>
        <p:spPr>
          <a:xfrm>
            <a:off x="0" y="6083734"/>
            <a:ext cx="9144000" cy="774290"/>
          </a:xfrm>
          <a:prstGeom prst="rect">
            <a:avLst/>
          </a:prstGeom>
        </p:spPr>
      </p:pic>
      <p:pic>
        <p:nvPicPr>
          <p:cNvPr id="7" name="6 Image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524083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67544" y="1785926"/>
            <a:ext cx="8208912" cy="4176464"/>
          </a:xfrm>
        </p:spPr>
        <p:txBody>
          <a:bodyPr numCol="2">
            <a:normAutofit/>
          </a:bodyPr>
          <a:lstStyle/>
          <a:p>
            <a:pPr algn="l"/>
            <a:r>
              <a:rPr lang="es-ES" sz="2200" b="1" dirty="0" smtClean="0">
                <a:solidFill>
                  <a:srgbClr val="FF0000"/>
                </a:solidFill>
              </a:rPr>
              <a:t>1. </a:t>
            </a:r>
            <a:r>
              <a:rPr lang="es-ES" sz="2200" b="1" dirty="0" err="1" smtClean="0">
                <a:solidFill>
                  <a:srgbClr val="FF0000"/>
                </a:solidFill>
              </a:rPr>
              <a:t>Regard</a:t>
            </a:r>
            <a:r>
              <a:rPr lang="es-ES" sz="2200" b="1" dirty="0" smtClean="0">
                <a:solidFill>
                  <a:srgbClr val="FF0000"/>
                </a:solidFill>
              </a:rPr>
              <a:t> </a:t>
            </a:r>
            <a:r>
              <a:rPr lang="es-ES" sz="2200" b="1" dirty="0" err="1" smtClean="0">
                <a:solidFill>
                  <a:srgbClr val="FF0000"/>
                </a:solidFill>
              </a:rPr>
              <a:t>to</a:t>
            </a:r>
            <a:r>
              <a:rPr lang="es-ES" sz="2200" b="1" dirty="0" smtClean="0">
                <a:solidFill>
                  <a:srgbClr val="FF0000"/>
                </a:solidFill>
              </a:rPr>
              <a:t> </a:t>
            </a:r>
            <a:r>
              <a:rPr lang="es-ES" sz="2200" b="1" dirty="0" err="1" smtClean="0">
                <a:solidFill>
                  <a:srgbClr val="FF0000"/>
                </a:solidFill>
              </a:rPr>
              <a:t>the</a:t>
            </a:r>
            <a:r>
              <a:rPr lang="es-ES" sz="2200" b="1" dirty="0" smtClean="0">
                <a:solidFill>
                  <a:srgbClr val="FF0000"/>
                </a:solidFill>
              </a:rPr>
              <a:t> target </a:t>
            </a:r>
            <a:r>
              <a:rPr lang="es-ES" sz="2200" b="1" dirty="0" err="1" smtClean="0">
                <a:solidFill>
                  <a:srgbClr val="FF0000"/>
                </a:solidFill>
              </a:rPr>
              <a:t>group</a:t>
            </a:r>
            <a:r>
              <a:rPr lang="es-ES" sz="2200" b="1" dirty="0" smtClean="0">
                <a:solidFill>
                  <a:srgbClr val="FF0000"/>
                </a:solidFill>
              </a:rPr>
              <a:t>:</a:t>
            </a:r>
            <a:r>
              <a:rPr lang="es-ES" sz="2200" dirty="0" smtClean="0"/>
              <a:t/>
            </a:r>
            <a:br>
              <a:rPr lang="es-ES" sz="2200" dirty="0" smtClean="0"/>
            </a:br>
            <a:r>
              <a:rPr lang="es-ES" sz="2200" dirty="0" smtClean="0"/>
              <a:t/>
            </a:r>
            <a:br>
              <a:rPr lang="es-ES" sz="2200" dirty="0" smtClean="0"/>
            </a:br>
            <a:r>
              <a:rPr lang="es-ES" sz="2200" dirty="0" smtClean="0"/>
              <a:t> - </a:t>
            </a:r>
            <a:r>
              <a:rPr lang="es-ES" sz="2200" dirty="0" err="1" smtClean="0"/>
              <a:t>School</a:t>
            </a:r>
            <a:r>
              <a:rPr lang="es-ES" sz="2200" dirty="0" smtClean="0"/>
              <a:t>.</a:t>
            </a:r>
            <a:br>
              <a:rPr lang="es-ES" sz="2200" dirty="0" smtClean="0"/>
            </a:br>
            <a:r>
              <a:rPr lang="es-ES" sz="2200" dirty="0" smtClean="0"/>
              <a:t> - </a:t>
            </a:r>
            <a:r>
              <a:rPr lang="es-ES" sz="2200" dirty="0" err="1" smtClean="0"/>
              <a:t>Associations</a:t>
            </a:r>
            <a:r>
              <a:rPr lang="es-ES" sz="2200" dirty="0" smtClean="0"/>
              <a:t>.</a:t>
            </a:r>
            <a:br>
              <a:rPr lang="es-ES" sz="2200" dirty="0" smtClean="0"/>
            </a:br>
            <a:r>
              <a:rPr lang="es-ES" sz="2200" dirty="0" smtClean="0"/>
              <a:t/>
            </a:r>
            <a:br>
              <a:rPr lang="es-ES" sz="2200" dirty="0" smtClean="0"/>
            </a:br>
            <a:r>
              <a:rPr lang="es-ES" sz="2200" b="1" dirty="0" smtClean="0">
                <a:solidFill>
                  <a:srgbClr val="FF0000"/>
                </a:solidFill>
              </a:rPr>
              <a:t>2. </a:t>
            </a:r>
            <a:r>
              <a:rPr lang="es-ES" sz="2200" b="1" dirty="0" err="1" smtClean="0">
                <a:solidFill>
                  <a:srgbClr val="FF0000"/>
                </a:solidFill>
              </a:rPr>
              <a:t>Regard</a:t>
            </a:r>
            <a:r>
              <a:rPr lang="es-ES" sz="2200" b="1" dirty="0" smtClean="0">
                <a:solidFill>
                  <a:srgbClr val="FF0000"/>
                </a:solidFill>
              </a:rPr>
              <a:t> </a:t>
            </a:r>
            <a:r>
              <a:rPr lang="es-ES" sz="2200" b="1" dirty="0" err="1" smtClean="0">
                <a:solidFill>
                  <a:srgbClr val="FF0000"/>
                </a:solidFill>
              </a:rPr>
              <a:t>to</a:t>
            </a:r>
            <a:r>
              <a:rPr lang="es-ES" sz="2200" b="1" dirty="0" smtClean="0">
                <a:solidFill>
                  <a:srgbClr val="FF0000"/>
                </a:solidFill>
              </a:rPr>
              <a:t>  </a:t>
            </a:r>
            <a:r>
              <a:rPr lang="es-ES" sz="2200" b="1" dirty="0" err="1" smtClean="0">
                <a:solidFill>
                  <a:srgbClr val="FF0000"/>
                </a:solidFill>
              </a:rPr>
              <a:t>the</a:t>
            </a:r>
            <a:r>
              <a:rPr lang="es-ES" sz="2200" b="1" dirty="0" smtClean="0">
                <a:solidFill>
                  <a:srgbClr val="FF0000"/>
                </a:solidFill>
              </a:rPr>
              <a:t> </a:t>
            </a:r>
            <a:r>
              <a:rPr lang="es-ES" sz="2200" b="1" dirty="0" err="1" smtClean="0">
                <a:solidFill>
                  <a:srgbClr val="FF0000"/>
                </a:solidFill>
              </a:rPr>
              <a:t>phases</a:t>
            </a:r>
            <a:r>
              <a:rPr lang="es-ES" sz="2200" b="1" dirty="0" smtClean="0">
                <a:solidFill>
                  <a:srgbClr val="FF0000"/>
                </a:solidFill>
              </a:rPr>
              <a:t> of </a:t>
            </a:r>
            <a:r>
              <a:rPr lang="es-ES" sz="2200" b="1" dirty="0" err="1" smtClean="0">
                <a:solidFill>
                  <a:srgbClr val="FF0000"/>
                </a:solidFill>
              </a:rPr>
              <a:t>the</a:t>
            </a:r>
            <a:r>
              <a:rPr lang="es-ES" sz="2200" b="1" dirty="0" smtClean="0">
                <a:solidFill>
                  <a:srgbClr val="FF0000"/>
                </a:solidFill>
              </a:rPr>
              <a:t> </a:t>
            </a:r>
            <a:r>
              <a:rPr lang="es-ES" sz="2200" b="1" dirty="0" err="1">
                <a:solidFill>
                  <a:srgbClr val="FF0000"/>
                </a:solidFill>
              </a:rPr>
              <a:t>P</a:t>
            </a:r>
            <a:r>
              <a:rPr lang="es-ES" sz="2200" b="1" dirty="0" err="1" smtClean="0">
                <a:solidFill>
                  <a:srgbClr val="FF0000"/>
                </a:solidFill>
              </a:rPr>
              <a:t>rogramme</a:t>
            </a:r>
            <a:r>
              <a:rPr lang="es-ES" sz="2200" b="1" dirty="0" smtClean="0">
                <a:solidFill>
                  <a:srgbClr val="FF0000"/>
                </a:solidFill>
              </a:rPr>
              <a:t>:</a:t>
            </a:r>
            <a:r>
              <a:rPr lang="es-ES" sz="2200" dirty="0" smtClean="0"/>
              <a:t/>
            </a:r>
            <a:br>
              <a:rPr lang="es-ES" sz="2200" dirty="0" smtClean="0"/>
            </a:br>
            <a:r>
              <a:rPr lang="es-ES" sz="2200" dirty="0"/>
              <a:t/>
            </a:r>
            <a:br>
              <a:rPr lang="es-ES" sz="2200" dirty="0"/>
            </a:br>
            <a:r>
              <a:rPr lang="es-ES" sz="2200" dirty="0" smtClean="0"/>
              <a:t> - GH </a:t>
            </a:r>
            <a:r>
              <a:rPr lang="es-ES" sz="2200" dirty="0" err="1" smtClean="0"/>
              <a:t>Programme</a:t>
            </a:r>
            <a:r>
              <a:rPr lang="es-ES" sz="2200" dirty="0" smtClean="0"/>
              <a:t> in a single </a:t>
            </a:r>
            <a:r>
              <a:rPr lang="es-ES" sz="2200" dirty="0" err="1" smtClean="0"/>
              <a:t>phase</a:t>
            </a:r>
            <a:r>
              <a:rPr lang="es-ES" sz="2200" dirty="0" smtClean="0"/>
              <a:t>.</a:t>
            </a:r>
            <a:br>
              <a:rPr lang="es-ES" sz="2200" dirty="0" smtClean="0"/>
            </a:br>
            <a:r>
              <a:rPr lang="es-ES" sz="2200" dirty="0" smtClean="0"/>
              <a:t/>
            </a:r>
            <a:br>
              <a:rPr lang="es-ES" sz="2200" dirty="0" smtClean="0"/>
            </a:br>
            <a:r>
              <a:rPr lang="es-ES" sz="2200" dirty="0"/>
              <a:t/>
            </a:r>
            <a:br>
              <a:rPr lang="es-ES" sz="2200" dirty="0"/>
            </a:br>
            <a:r>
              <a:rPr lang="es-ES" sz="2200" dirty="0" smtClean="0"/>
              <a:t/>
            </a:r>
            <a:br>
              <a:rPr lang="es-ES" sz="2200" dirty="0" smtClean="0"/>
            </a:br>
            <a:r>
              <a:rPr lang="es-ES" sz="2200" b="1" dirty="0" smtClean="0">
                <a:solidFill>
                  <a:srgbClr val="FF0000"/>
                </a:solidFill>
              </a:rPr>
              <a:t>3. </a:t>
            </a:r>
            <a:r>
              <a:rPr lang="es-ES" sz="2200" b="1" dirty="0" err="1" smtClean="0">
                <a:solidFill>
                  <a:srgbClr val="FF0000"/>
                </a:solidFill>
              </a:rPr>
              <a:t>Regard</a:t>
            </a:r>
            <a:r>
              <a:rPr lang="es-ES" sz="2200" b="1" dirty="0" smtClean="0">
                <a:solidFill>
                  <a:srgbClr val="FF0000"/>
                </a:solidFill>
              </a:rPr>
              <a:t> </a:t>
            </a:r>
            <a:r>
              <a:rPr lang="es-ES" sz="2200" b="1" dirty="0" err="1" smtClean="0">
                <a:solidFill>
                  <a:srgbClr val="FF0000"/>
                </a:solidFill>
              </a:rPr>
              <a:t>to</a:t>
            </a:r>
            <a:r>
              <a:rPr lang="es-ES" sz="2200" b="1" dirty="0" smtClean="0">
                <a:solidFill>
                  <a:srgbClr val="FF0000"/>
                </a:solidFill>
              </a:rPr>
              <a:t> </a:t>
            </a:r>
            <a:r>
              <a:rPr lang="es-ES" sz="2200" b="1" dirty="0" err="1" smtClean="0">
                <a:solidFill>
                  <a:srgbClr val="FF0000"/>
                </a:solidFill>
              </a:rPr>
              <a:t>our</a:t>
            </a:r>
            <a:r>
              <a:rPr lang="es-ES" sz="2200" b="1" dirty="0" smtClean="0">
                <a:solidFill>
                  <a:srgbClr val="FF0000"/>
                </a:solidFill>
              </a:rPr>
              <a:t> </a:t>
            </a:r>
            <a:r>
              <a:rPr lang="es-ES" sz="2200" b="1" dirty="0" err="1" smtClean="0">
                <a:solidFill>
                  <a:srgbClr val="FF0000"/>
                </a:solidFill>
              </a:rPr>
              <a:t>budget</a:t>
            </a:r>
            <a:r>
              <a:rPr lang="es-ES" sz="2200" dirty="0" smtClean="0"/>
              <a:t/>
            </a:r>
            <a:br>
              <a:rPr lang="es-ES" sz="2200" dirty="0" smtClean="0"/>
            </a:br>
            <a:r>
              <a:rPr lang="es-ES" sz="2200" dirty="0" smtClean="0"/>
              <a:t/>
            </a:r>
            <a:br>
              <a:rPr lang="es-ES" sz="2200" dirty="0" smtClean="0"/>
            </a:br>
            <a:r>
              <a:rPr lang="es-ES" sz="2200" b="1" dirty="0" smtClean="0">
                <a:solidFill>
                  <a:srgbClr val="FF0000"/>
                </a:solidFill>
              </a:rPr>
              <a:t>4. </a:t>
            </a:r>
            <a:r>
              <a:rPr lang="es-ES" sz="2200" b="1" dirty="0" err="1" smtClean="0">
                <a:solidFill>
                  <a:srgbClr val="FF0000"/>
                </a:solidFill>
              </a:rPr>
              <a:t>Regard</a:t>
            </a:r>
            <a:r>
              <a:rPr lang="es-ES" sz="2200" b="1" dirty="0" smtClean="0">
                <a:solidFill>
                  <a:srgbClr val="FF0000"/>
                </a:solidFill>
              </a:rPr>
              <a:t> </a:t>
            </a:r>
            <a:r>
              <a:rPr lang="es-ES" sz="2200" b="1" dirty="0" err="1" smtClean="0">
                <a:solidFill>
                  <a:srgbClr val="FF0000"/>
                </a:solidFill>
              </a:rPr>
              <a:t>to</a:t>
            </a:r>
            <a:r>
              <a:rPr lang="es-ES" sz="2200" b="1" dirty="0" smtClean="0">
                <a:solidFill>
                  <a:srgbClr val="FF0000"/>
                </a:solidFill>
              </a:rPr>
              <a:t> </a:t>
            </a:r>
            <a:r>
              <a:rPr lang="es-ES" sz="2200" b="1" dirty="0" err="1" smtClean="0">
                <a:solidFill>
                  <a:srgbClr val="FF0000"/>
                </a:solidFill>
              </a:rPr>
              <a:t>our</a:t>
            </a:r>
            <a:r>
              <a:rPr lang="es-ES" sz="2200" b="1" dirty="0" smtClean="0">
                <a:solidFill>
                  <a:srgbClr val="FF0000"/>
                </a:solidFill>
              </a:rPr>
              <a:t> local  </a:t>
            </a:r>
            <a:r>
              <a:rPr lang="es-ES" sz="2200" b="1" dirty="0" err="1" smtClean="0">
                <a:solidFill>
                  <a:srgbClr val="FF0000"/>
                </a:solidFill>
              </a:rPr>
              <a:t>conditions</a:t>
            </a:r>
            <a:r>
              <a:rPr lang="es-ES" sz="2200" b="1" dirty="0" smtClean="0">
                <a:solidFill>
                  <a:srgbClr val="FF0000"/>
                </a:solidFill>
              </a:rPr>
              <a:t>:</a:t>
            </a:r>
            <a:br>
              <a:rPr lang="es-ES" sz="2200" b="1" dirty="0" smtClean="0">
                <a:solidFill>
                  <a:srgbClr val="FF0000"/>
                </a:solidFill>
              </a:rPr>
            </a:br>
            <a:r>
              <a:rPr lang="es-ES" sz="2200" dirty="0"/>
              <a:t/>
            </a:r>
            <a:br>
              <a:rPr lang="es-ES" sz="2200" dirty="0"/>
            </a:br>
            <a:r>
              <a:rPr lang="es-ES" sz="2200" dirty="0" smtClean="0"/>
              <a:t>- </a:t>
            </a:r>
            <a:r>
              <a:rPr lang="es-ES" sz="2200" dirty="0" err="1" smtClean="0"/>
              <a:t>Cold</a:t>
            </a:r>
            <a:r>
              <a:rPr lang="es-ES" sz="2200" dirty="0" smtClean="0"/>
              <a:t> </a:t>
            </a:r>
            <a:r>
              <a:rPr lang="es-ES" sz="2200" dirty="0"/>
              <a:t>and </a:t>
            </a:r>
            <a:r>
              <a:rPr lang="es-ES" sz="2200" dirty="0" err="1"/>
              <a:t>warm</a:t>
            </a:r>
            <a:r>
              <a:rPr lang="es-ES" sz="2200" dirty="0"/>
              <a:t> </a:t>
            </a:r>
            <a:r>
              <a:rPr lang="es-ES" sz="2200" dirty="0" err="1"/>
              <a:t>countries</a:t>
            </a:r>
            <a:r>
              <a:rPr lang="es-ES" sz="2200" dirty="0" smtClean="0"/>
              <a:t>.</a:t>
            </a:r>
            <a:br>
              <a:rPr lang="es-ES" sz="2200" dirty="0" smtClean="0"/>
            </a:br>
            <a:r>
              <a:rPr lang="es-ES" sz="2200" dirty="0" smtClean="0"/>
              <a:t>- </a:t>
            </a:r>
            <a:r>
              <a:rPr lang="es-ES" sz="2200" dirty="0" err="1" smtClean="0"/>
              <a:t>Most</a:t>
            </a:r>
            <a:r>
              <a:rPr lang="es-ES" sz="2200" dirty="0" smtClean="0"/>
              <a:t> </a:t>
            </a:r>
            <a:r>
              <a:rPr lang="es-ES" sz="2200" dirty="0" err="1" smtClean="0"/>
              <a:t>common</a:t>
            </a:r>
            <a:r>
              <a:rPr lang="es-ES" sz="2200" dirty="0" smtClean="0"/>
              <a:t> </a:t>
            </a:r>
            <a:r>
              <a:rPr lang="es-ES" sz="2200" dirty="0" err="1" smtClean="0"/>
              <a:t>heating</a:t>
            </a:r>
            <a:r>
              <a:rPr lang="es-ES" sz="2200" dirty="0" smtClean="0"/>
              <a:t> </a:t>
            </a:r>
            <a:r>
              <a:rPr lang="es-ES" sz="2200" dirty="0" err="1" smtClean="0"/>
              <a:t>systems</a:t>
            </a:r>
            <a:r>
              <a:rPr lang="es-ES" sz="2200" dirty="0" smtClean="0"/>
              <a:t>.</a:t>
            </a:r>
            <a:br>
              <a:rPr lang="es-ES" sz="2200" dirty="0" smtClean="0"/>
            </a:br>
            <a:r>
              <a:rPr lang="es-ES" sz="2200" dirty="0" smtClean="0"/>
              <a:t>- </a:t>
            </a:r>
            <a:r>
              <a:rPr lang="es-ES" sz="2200" dirty="0" err="1" smtClean="0"/>
              <a:t>Developed</a:t>
            </a:r>
            <a:r>
              <a:rPr lang="es-ES" sz="2200" dirty="0" smtClean="0"/>
              <a:t> and  </a:t>
            </a:r>
            <a:r>
              <a:rPr lang="es-ES" sz="2200" dirty="0" err="1" smtClean="0"/>
              <a:t>developing</a:t>
            </a:r>
            <a:r>
              <a:rPr lang="es-ES" sz="2200" dirty="0" smtClean="0"/>
              <a:t> </a:t>
            </a:r>
            <a:r>
              <a:rPr lang="es-ES" sz="2200" dirty="0" err="1" smtClean="0"/>
              <a:t>countries</a:t>
            </a:r>
            <a:r>
              <a:rPr lang="es-ES" sz="2200" dirty="0" smtClean="0"/>
              <a:t>.</a:t>
            </a:r>
            <a:r>
              <a:rPr lang="es-ES" sz="2200" b="1" dirty="0" smtClean="0">
                <a:solidFill>
                  <a:srgbClr val="FF0000"/>
                </a:solidFill>
              </a:rPr>
              <a:t/>
            </a:r>
            <a:br>
              <a:rPr lang="es-ES" sz="2200" b="1" dirty="0" smtClean="0">
                <a:solidFill>
                  <a:srgbClr val="FF0000"/>
                </a:solidFill>
              </a:rPr>
            </a:br>
            <a:r>
              <a:rPr lang="es-ES" sz="2200" dirty="0" smtClean="0"/>
              <a:t/>
            </a:r>
            <a:br>
              <a:rPr lang="es-ES" sz="2200" dirty="0" smtClean="0"/>
            </a:br>
            <a:r>
              <a:rPr lang="es-ES" sz="2200" dirty="0" smtClean="0"/>
              <a:t/>
            </a:r>
            <a:br>
              <a:rPr lang="es-ES" sz="2200" dirty="0" smtClean="0"/>
            </a:br>
            <a:r>
              <a:rPr lang="es-ES" sz="2000" dirty="0"/>
              <a:t/>
            </a:r>
            <a:br>
              <a:rPr lang="es-ES" sz="2000" dirty="0"/>
            </a:br>
            <a:endParaRPr lang="es-ES" sz="2000" dirty="0"/>
          </a:p>
        </p:txBody>
      </p:sp>
      <p:sp>
        <p:nvSpPr>
          <p:cNvPr id="7" name="6 CuadroTexto"/>
          <p:cNvSpPr txBox="1"/>
          <p:nvPr/>
        </p:nvSpPr>
        <p:spPr>
          <a:xfrm>
            <a:off x="1547664" y="500042"/>
            <a:ext cx="6264696" cy="584775"/>
          </a:xfrm>
          <a:prstGeom prst="rect">
            <a:avLst/>
          </a:prstGeom>
          <a:noFill/>
        </p:spPr>
        <p:txBody>
          <a:bodyPr wrap="square" rtlCol="0">
            <a:spAutoFit/>
          </a:bodyPr>
          <a:lstStyle/>
          <a:p>
            <a:pPr algn="ctr"/>
            <a:r>
              <a:rPr lang="es-ES" sz="3200" b="1" dirty="0" err="1" smtClean="0"/>
              <a:t>Variations</a:t>
            </a:r>
            <a:r>
              <a:rPr lang="es-ES" sz="3200" b="1" dirty="0" smtClean="0"/>
              <a:t> of </a:t>
            </a:r>
            <a:r>
              <a:rPr lang="es-ES" sz="3200" b="1" dirty="0" err="1"/>
              <a:t>s</a:t>
            </a:r>
            <a:r>
              <a:rPr lang="es-ES" sz="3200" b="1" dirty="0" err="1" smtClean="0"/>
              <a:t>aving</a:t>
            </a:r>
            <a:r>
              <a:rPr lang="es-ES" sz="3200" b="1" dirty="0" smtClean="0"/>
              <a:t> kits:</a:t>
            </a:r>
            <a:endParaRPr lang="es-ES" sz="32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57158" y="1643050"/>
            <a:ext cx="8501122" cy="4176464"/>
          </a:xfrm>
        </p:spPr>
        <p:txBody>
          <a:bodyPr numCol="1">
            <a:normAutofit/>
          </a:bodyPr>
          <a:lstStyle/>
          <a:p>
            <a:pPr algn="l"/>
            <a:r>
              <a:rPr lang="es-ES" sz="2200" b="1" dirty="0">
                <a:solidFill>
                  <a:srgbClr val="FF0000"/>
                </a:solidFill>
              </a:rPr>
              <a:t> - </a:t>
            </a:r>
            <a:r>
              <a:rPr lang="es-ES" sz="2200" b="1" dirty="0" err="1">
                <a:solidFill>
                  <a:srgbClr val="FF0000"/>
                </a:solidFill>
              </a:rPr>
              <a:t>Schools</a:t>
            </a:r>
            <a:r>
              <a:rPr lang="es-ES" sz="2200" b="1" dirty="0">
                <a:solidFill>
                  <a:srgbClr val="FF0000"/>
                </a:solidFill>
              </a:rPr>
              <a:t>:</a:t>
            </a:r>
            <a:br>
              <a:rPr lang="es-ES" sz="2200" b="1" dirty="0">
                <a:solidFill>
                  <a:srgbClr val="FF0000"/>
                </a:solidFill>
              </a:rPr>
            </a:br>
            <a:r>
              <a:rPr lang="es-ES" sz="2200" dirty="0"/>
              <a:t/>
            </a:r>
            <a:br>
              <a:rPr lang="es-ES" sz="2200" dirty="0"/>
            </a:br>
            <a:r>
              <a:rPr lang="en-US" sz="2200" b="1" dirty="0" smtClean="0"/>
              <a:t>We </a:t>
            </a:r>
            <a:r>
              <a:rPr lang="en-US" sz="2200" b="1" dirty="0"/>
              <a:t>may choose to deliver either a kit for the centre</a:t>
            </a:r>
            <a:r>
              <a:rPr lang="en-US" sz="2200" dirty="0"/>
              <a:t>, if the evaluation of the consumption takes place in the centre itself, or </a:t>
            </a:r>
            <a:r>
              <a:rPr lang="en-US" sz="2200" b="1" dirty="0"/>
              <a:t>provide savings kits for selected parents and teachers</a:t>
            </a:r>
            <a:r>
              <a:rPr lang="en-US" sz="2200" dirty="0"/>
              <a:t>, which may apply simultaneously saving devices and recommendations of the in their homes</a:t>
            </a:r>
            <a:r>
              <a:rPr lang="en-US" sz="2200" dirty="0" smtClean="0"/>
              <a:t>.</a:t>
            </a:r>
            <a:br>
              <a:rPr lang="en-US" sz="2200" dirty="0" smtClean="0"/>
            </a:br>
            <a:r>
              <a:rPr lang="es-ES" sz="2200" dirty="0" smtClean="0"/>
              <a:t/>
            </a:r>
            <a:br>
              <a:rPr lang="es-ES" sz="2200" dirty="0" smtClean="0"/>
            </a:br>
            <a:r>
              <a:rPr lang="en-US" sz="2200" dirty="0" smtClean="0"/>
              <a:t>It might not make sense to deliver products for cooking or cleaning. They could be replaced by others , used by children and related to the activities planned (</a:t>
            </a:r>
            <a:r>
              <a:rPr lang="en-US" sz="2200" dirty="0" err="1" smtClean="0"/>
              <a:t>eg</a:t>
            </a:r>
            <a:r>
              <a:rPr lang="en-US" sz="2200" dirty="0" smtClean="0"/>
              <a:t> reflective elements that can be combined with bike repair workshop, a cloth bag for the sandwiches, etc.). </a:t>
            </a:r>
            <a:endParaRPr lang="es-ES" sz="2000" dirty="0"/>
          </a:p>
        </p:txBody>
      </p:sp>
      <p:sp>
        <p:nvSpPr>
          <p:cNvPr id="7" name="6 CuadroTexto"/>
          <p:cNvSpPr txBox="1"/>
          <p:nvPr/>
        </p:nvSpPr>
        <p:spPr>
          <a:xfrm>
            <a:off x="1950642" y="500042"/>
            <a:ext cx="6264696" cy="584775"/>
          </a:xfrm>
          <a:prstGeom prst="rect">
            <a:avLst/>
          </a:prstGeom>
          <a:noFill/>
        </p:spPr>
        <p:txBody>
          <a:bodyPr wrap="square" rtlCol="0">
            <a:spAutoFit/>
          </a:bodyPr>
          <a:lstStyle/>
          <a:p>
            <a:pPr algn="ctr"/>
            <a:r>
              <a:rPr lang="es-ES" sz="3200" b="1" dirty="0" smtClean="0"/>
              <a:t>1. </a:t>
            </a:r>
            <a:r>
              <a:rPr lang="es-ES" sz="3200" b="1" dirty="0" err="1" smtClean="0"/>
              <a:t>Regard</a:t>
            </a:r>
            <a:r>
              <a:rPr lang="es-ES" sz="3200" b="1" dirty="0" smtClean="0"/>
              <a:t> </a:t>
            </a:r>
            <a:r>
              <a:rPr lang="es-ES" sz="3200" b="1" dirty="0" err="1" smtClean="0"/>
              <a:t>to</a:t>
            </a:r>
            <a:r>
              <a:rPr lang="es-ES" sz="3200" b="1" dirty="0" smtClean="0"/>
              <a:t> </a:t>
            </a:r>
            <a:r>
              <a:rPr lang="es-ES" sz="3200" b="1" dirty="0" err="1" smtClean="0"/>
              <a:t>the</a:t>
            </a:r>
            <a:r>
              <a:rPr lang="es-ES" sz="3200" b="1" dirty="0" smtClean="0"/>
              <a:t> target </a:t>
            </a:r>
            <a:r>
              <a:rPr lang="es-ES" sz="3200" b="1" dirty="0" err="1" smtClean="0"/>
              <a:t>group</a:t>
            </a:r>
            <a:r>
              <a:rPr lang="es-ES" sz="3200" b="1" dirty="0" smtClean="0"/>
              <a:t>:</a:t>
            </a:r>
            <a:endParaRPr lang="es-ES" sz="32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1950642" y="500042"/>
            <a:ext cx="6264696" cy="584775"/>
          </a:xfrm>
          <a:prstGeom prst="rect">
            <a:avLst/>
          </a:prstGeom>
          <a:noFill/>
        </p:spPr>
        <p:txBody>
          <a:bodyPr wrap="square" rtlCol="0">
            <a:spAutoFit/>
          </a:bodyPr>
          <a:lstStyle/>
          <a:p>
            <a:pPr algn="ctr"/>
            <a:r>
              <a:rPr lang="es-ES" sz="3200" b="1" dirty="0" smtClean="0"/>
              <a:t>1. </a:t>
            </a:r>
            <a:r>
              <a:rPr lang="es-ES" sz="3200" b="1" dirty="0" err="1" smtClean="0"/>
              <a:t>Regard</a:t>
            </a:r>
            <a:r>
              <a:rPr lang="es-ES" sz="3200" b="1" dirty="0" smtClean="0"/>
              <a:t> </a:t>
            </a:r>
            <a:r>
              <a:rPr lang="es-ES" sz="3200" b="1" dirty="0" err="1" smtClean="0"/>
              <a:t>to</a:t>
            </a:r>
            <a:r>
              <a:rPr lang="es-ES" sz="3200" b="1" dirty="0" smtClean="0"/>
              <a:t> </a:t>
            </a:r>
            <a:r>
              <a:rPr lang="es-ES" sz="3200" b="1" dirty="0" err="1" smtClean="0"/>
              <a:t>the</a:t>
            </a:r>
            <a:r>
              <a:rPr lang="es-ES" sz="3200" b="1" dirty="0" smtClean="0"/>
              <a:t> target </a:t>
            </a:r>
            <a:r>
              <a:rPr lang="es-ES" sz="3200" b="1" dirty="0" err="1" smtClean="0"/>
              <a:t>group</a:t>
            </a:r>
            <a:r>
              <a:rPr lang="es-ES" sz="3200" b="1" dirty="0" smtClean="0"/>
              <a:t>:</a:t>
            </a:r>
            <a:endParaRPr lang="es-ES" sz="32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9" name="8 Imagen" descr="bandas-reflectantes-rayos-bicicleta-p-1.jpg"/>
          <p:cNvPicPr>
            <a:picLocks noChangeAspect="1"/>
          </p:cNvPicPr>
          <p:nvPr/>
        </p:nvPicPr>
        <p:blipFill>
          <a:blip r:embed="rId3"/>
          <a:stretch>
            <a:fillRect/>
          </a:stretch>
        </p:blipFill>
        <p:spPr>
          <a:xfrm>
            <a:off x="214282" y="1285860"/>
            <a:ext cx="5715040" cy="2295541"/>
          </a:xfrm>
          <a:prstGeom prst="rect">
            <a:avLst/>
          </a:prstGeom>
        </p:spPr>
      </p:pic>
      <p:pic>
        <p:nvPicPr>
          <p:cNvPr id="10" name="9 Imagen" descr="xxx-2362-1592-155900.jpg"/>
          <p:cNvPicPr>
            <a:picLocks noChangeAspect="1"/>
          </p:cNvPicPr>
          <p:nvPr/>
        </p:nvPicPr>
        <p:blipFill>
          <a:blip r:embed="rId4"/>
          <a:srcRect l="14843" t="26878" r="15625" b="23724"/>
          <a:stretch>
            <a:fillRect/>
          </a:stretch>
        </p:blipFill>
        <p:spPr>
          <a:xfrm>
            <a:off x="4714876" y="3624050"/>
            <a:ext cx="4214842" cy="2225815"/>
          </a:xfrm>
          <a:prstGeom prst="rect">
            <a:avLst/>
          </a:prstGeom>
        </p:spPr>
      </p:pic>
      <p:pic>
        <p:nvPicPr>
          <p:cNvPr id="11" name="10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57158" y="1643050"/>
            <a:ext cx="8501122" cy="4176464"/>
          </a:xfrm>
        </p:spPr>
        <p:txBody>
          <a:bodyPr numCol="1">
            <a:normAutofit fontScale="90000"/>
          </a:bodyPr>
          <a:lstStyle/>
          <a:p>
            <a:pPr algn="l"/>
            <a:r>
              <a:rPr lang="es-ES" sz="2200" b="1" dirty="0" smtClean="0">
                <a:solidFill>
                  <a:srgbClr val="FF0000"/>
                </a:solidFill>
              </a:rPr>
              <a:t> - </a:t>
            </a:r>
            <a:r>
              <a:rPr lang="es-ES" sz="2200" b="1" dirty="0" err="1" smtClean="0">
                <a:solidFill>
                  <a:srgbClr val="FF0000"/>
                </a:solidFill>
              </a:rPr>
              <a:t>Associations</a:t>
            </a:r>
            <a:r>
              <a:rPr lang="es-ES" sz="2200" b="1" dirty="0" smtClean="0">
                <a:solidFill>
                  <a:srgbClr val="FF0000"/>
                </a:solidFill>
              </a:rPr>
              <a:t>:</a:t>
            </a:r>
            <a:br>
              <a:rPr lang="es-ES" sz="2200" b="1" dirty="0" smtClean="0">
                <a:solidFill>
                  <a:srgbClr val="FF0000"/>
                </a:solidFill>
              </a:rPr>
            </a:br>
            <a:r>
              <a:rPr lang="es-ES" sz="2200" dirty="0"/>
              <a:t/>
            </a:r>
            <a:br>
              <a:rPr lang="es-ES" sz="2200" dirty="0"/>
            </a:br>
            <a:r>
              <a:rPr lang="es-ES" sz="2200" b="1" dirty="0" smtClean="0"/>
              <a:t>T</a:t>
            </a:r>
            <a:r>
              <a:rPr lang="en-US" sz="2200" b="1" dirty="0" smtClean="0"/>
              <a:t>he </a:t>
            </a:r>
            <a:r>
              <a:rPr lang="en-US" sz="2200" b="1" dirty="0"/>
              <a:t>number of kits can be adapted to the characteristics of the group. </a:t>
            </a:r>
            <a:r>
              <a:rPr lang="en-US" sz="2200" dirty="0"/>
              <a:t>For example, in the case of associations whose users go to the office of the association just for a few hours, we can choose to provide a kit per household; while in shelters, prisons, with drug rehabilitation </a:t>
            </a:r>
            <a:r>
              <a:rPr lang="en-US" sz="2200" dirty="0" err="1"/>
              <a:t>centres</a:t>
            </a:r>
            <a:r>
              <a:rPr lang="en-US" sz="2200" dirty="0"/>
              <a:t>, etc., we can deliver one or more kits for the </a:t>
            </a:r>
            <a:r>
              <a:rPr lang="en-US" sz="2200" dirty="0" err="1"/>
              <a:t>centres</a:t>
            </a:r>
            <a:r>
              <a:rPr lang="en-US" sz="2200" dirty="0"/>
              <a:t> in which they users live</a:t>
            </a:r>
            <a:r>
              <a:rPr lang="en-US" sz="2200" dirty="0" smtClean="0"/>
              <a:t>.</a:t>
            </a:r>
            <a:r>
              <a:rPr lang="es-ES" sz="2200" dirty="0" smtClean="0"/>
              <a:t> </a:t>
            </a:r>
            <a:br>
              <a:rPr lang="es-ES" sz="2200" dirty="0" smtClean="0"/>
            </a:br>
            <a:r>
              <a:rPr lang="es-ES" sz="2200" dirty="0"/>
              <a:t/>
            </a:r>
            <a:br>
              <a:rPr lang="es-ES" sz="2200" dirty="0"/>
            </a:br>
            <a:r>
              <a:rPr lang="en-US" sz="2200" dirty="0" smtClean="0"/>
              <a:t>As with schools, </a:t>
            </a:r>
            <a:r>
              <a:rPr lang="en-US" sz="2200" b="1" dirty="0" smtClean="0"/>
              <a:t>we can adapt the kit to our group and planned activities</a:t>
            </a:r>
            <a:r>
              <a:rPr lang="en-US" sz="2200" dirty="0" smtClean="0"/>
              <a:t>. For example, to groups at risk of social exclusion it can be much more useful to receive a set of recycling bags, a cloth bag for the purchase and / or local products purchased in the market or neighborhood stores instead of organic products, because often it is more necessary to work on most basic habits than on products that the groups perhaps can not afford.</a:t>
            </a:r>
            <a:r>
              <a:rPr lang="es-ES" sz="2000" dirty="0"/>
              <a:t/>
            </a:r>
            <a:br>
              <a:rPr lang="es-ES" sz="2000" dirty="0"/>
            </a:br>
            <a:endParaRPr lang="es-ES" sz="2000" dirty="0"/>
          </a:p>
        </p:txBody>
      </p:sp>
      <p:sp>
        <p:nvSpPr>
          <p:cNvPr id="7" name="6 CuadroTexto"/>
          <p:cNvSpPr txBox="1"/>
          <p:nvPr/>
        </p:nvSpPr>
        <p:spPr>
          <a:xfrm>
            <a:off x="1950642" y="500042"/>
            <a:ext cx="6264696" cy="584775"/>
          </a:xfrm>
          <a:prstGeom prst="rect">
            <a:avLst/>
          </a:prstGeom>
          <a:noFill/>
        </p:spPr>
        <p:txBody>
          <a:bodyPr wrap="square" rtlCol="0">
            <a:spAutoFit/>
          </a:bodyPr>
          <a:lstStyle/>
          <a:p>
            <a:pPr algn="ctr"/>
            <a:r>
              <a:rPr lang="es-ES" sz="3200" b="1" dirty="0" smtClean="0"/>
              <a:t>1. </a:t>
            </a:r>
            <a:r>
              <a:rPr lang="es-ES" sz="3200" b="1" dirty="0" err="1" smtClean="0"/>
              <a:t>Regard</a:t>
            </a:r>
            <a:r>
              <a:rPr lang="es-ES" sz="3200" b="1" dirty="0" smtClean="0"/>
              <a:t> </a:t>
            </a:r>
            <a:r>
              <a:rPr lang="es-ES" sz="3200" b="1" dirty="0" err="1" smtClean="0"/>
              <a:t>to</a:t>
            </a:r>
            <a:r>
              <a:rPr lang="es-ES" sz="3200" b="1" dirty="0" smtClean="0"/>
              <a:t> </a:t>
            </a:r>
            <a:r>
              <a:rPr lang="es-ES" sz="3200" b="1" dirty="0" err="1" smtClean="0"/>
              <a:t>the</a:t>
            </a:r>
            <a:r>
              <a:rPr lang="es-ES" sz="3200" b="1" dirty="0" smtClean="0"/>
              <a:t> target </a:t>
            </a:r>
            <a:r>
              <a:rPr lang="es-ES" sz="3200" b="1" dirty="0" err="1" smtClean="0"/>
              <a:t>group</a:t>
            </a:r>
            <a:r>
              <a:rPr lang="es-ES" sz="3200" b="1" dirty="0" smtClean="0"/>
              <a:t>:</a:t>
            </a:r>
            <a:endParaRPr lang="es-ES" sz="32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57158" y="1785926"/>
            <a:ext cx="8501122" cy="4176464"/>
          </a:xfrm>
        </p:spPr>
        <p:txBody>
          <a:bodyPr numCol="1">
            <a:normAutofit/>
          </a:bodyPr>
          <a:lstStyle/>
          <a:p>
            <a:r>
              <a:rPr lang="es-ES" sz="2200" b="1" dirty="0" smtClean="0">
                <a:solidFill>
                  <a:srgbClr val="FF0000"/>
                </a:solidFill>
              </a:rPr>
              <a:t> </a:t>
            </a:r>
            <a:r>
              <a:rPr lang="es-ES" sz="2200" dirty="0" smtClean="0"/>
              <a:t/>
            </a:r>
            <a:br>
              <a:rPr lang="es-ES" sz="2200" dirty="0" smtClean="0"/>
            </a:br>
            <a:r>
              <a:rPr lang="es-ES" sz="2200" dirty="0" smtClean="0"/>
              <a:t/>
            </a:r>
            <a:br>
              <a:rPr lang="es-ES" sz="2200" dirty="0" smtClean="0"/>
            </a:br>
            <a:r>
              <a:rPr lang="es-ES" sz="2200" dirty="0" smtClean="0"/>
              <a:t/>
            </a:r>
            <a:br>
              <a:rPr lang="es-ES" sz="2200" dirty="0" smtClean="0"/>
            </a:br>
            <a:r>
              <a:rPr lang="es-ES" sz="2200" dirty="0"/>
              <a:t/>
            </a:r>
            <a:br>
              <a:rPr lang="es-ES" sz="2200" dirty="0"/>
            </a:br>
            <a:r>
              <a:rPr lang="es-ES" sz="2200" dirty="0" smtClean="0"/>
              <a:t/>
            </a:r>
            <a:br>
              <a:rPr lang="es-ES" sz="2200" dirty="0" smtClean="0"/>
            </a:br>
            <a:r>
              <a:rPr lang="es-ES" sz="2200" dirty="0"/>
              <a:t/>
            </a:r>
            <a:br>
              <a:rPr lang="es-ES" sz="2200" dirty="0"/>
            </a:br>
            <a:r>
              <a:rPr lang="es-ES" sz="2200" dirty="0" smtClean="0"/>
              <a:t/>
            </a:r>
            <a:br>
              <a:rPr lang="es-ES" sz="2200" dirty="0" smtClean="0"/>
            </a:br>
            <a:r>
              <a:rPr lang="es-ES" sz="2200" dirty="0"/>
              <a:t/>
            </a:r>
            <a:br>
              <a:rPr lang="es-ES" sz="2200" dirty="0"/>
            </a:br>
            <a:r>
              <a:rPr lang="es-ES" sz="2200" dirty="0" smtClean="0"/>
              <a:t/>
            </a:r>
            <a:br>
              <a:rPr lang="es-ES" sz="2200" dirty="0" smtClean="0"/>
            </a:br>
            <a:r>
              <a:rPr lang="es-ES" sz="2200" dirty="0" smtClean="0"/>
              <a:t/>
            </a:r>
            <a:br>
              <a:rPr lang="es-ES" sz="2200" dirty="0" smtClean="0"/>
            </a:br>
            <a:r>
              <a:rPr lang="es-ES" sz="2000" dirty="0"/>
              <a:t/>
            </a:r>
            <a:br>
              <a:rPr lang="es-ES" sz="2000" dirty="0"/>
            </a:br>
            <a:endParaRPr lang="es-ES" sz="2000" dirty="0"/>
          </a:p>
        </p:txBody>
      </p:sp>
      <p:sp>
        <p:nvSpPr>
          <p:cNvPr id="7" name="6 CuadroTexto"/>
          <p:cNvSpPr txBox="1"/>
          <p:nvPr/>
        </p:nvSpPr>
        <p:spPr>
          <a:xfrm>
            <a:off x="1950642" y="500042"/>
            <a:ext cx="6264696" cy="584775"/>
          </a:xfrm>
          <a:prstGeom prst="rect">
            <a:avLst/>
          </a:prstGeom>
          <a:noFill/>
        </p:spPr>
        <p:txBody>
          <a:bodyPr wrap="square" rtlCol="0">
            <a:spAutoFit/>
          </a:bodyPr>
          <a:lstStyle/>
          <a:p>
            <a:pPr algn="ctr"/>
            <a:r>
              <a:rPr lang="es-ES" sz="3200" b="1" dirty="0" smtClean="0"/>
              <a:t>1. </a:t>
            </a:r>
            <a:r>
              <a:rPr lang="es-ES" sz="3200" b="1" dirty="0" err="1" smtClean="0"/>
              <a:t>Regard</a:t>
            </a:r>
            <a:r>
              <a:rPr lang="es-ES" sz="3200" b="1" dirty="0" smtClean="0"/>
              <a:t> </a:t>
            </a:r>
            <a:r>
              <a:rPr lang="es-ES" sz="3200" b="1" dirty="0" err="1" smtClean="0"/>
              <a:t>to</a:t>
            </a:r>
            <a:r>
              <a:rPr lang="es-ES" sz="3200" b="1" dirty="0" smtClean="0"/>
              <a:t> </a:t>
            </a:r>
            <a:r>
              <a:rPr lang="es-ES" sz="3200" b="1" dirty="0" err="1" smtClean="0"/>
              <a:t>the</a:t>
            </a:r>
            <a:r>
              <a:rPr lang="es-ES" sz="3200" b="1" dirty="0" smtClean="0"/>
              <a:t> target </a:t>
            </a:r>
            <a:r>
              <a:rPr lang="es-ES" sz="3200" b="1" dirty="0" err="1" smtClean="0"/>
              <a:t>group</a:t>
            </a:r>
            <a:r>
              <a:rPr lang="es-ES" sz="3200" b="1" dirty="0" smtClean="0"/>
              <a:t>:</a:t>
            </a:r>
            <a:endParaRPr lang="es-ES" sz="32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descr="2009-08-21_IMG_2009-08-13_23.55.46__VV022VA001.jpg.jpg"/>
          <p:cNvPicPr>
            <a:picLocks noChangeAspect="1"/>
          </p:cNvPicPr>
          <p:nvPr/>
        </p:nvPicPr>
        <p:blipFill>
          <a:blip r:embed="rId3"/>
          <a:stretch>
            <a:fillRect/>
          </a:stretch>
        </p:blipFill>
        <p:spPr>
          <a:xfrm>
            <a:off x="6072198" y="1506239"/>
            <a:ext cx="2928958" cy="1851323"/>
          </a:xfrm>
          <a:prstGeom prst="rect">
            <a:avLst/>
          </a:prstGeom>
        </p:spPr>
      </p:pic>
      <p:pic>
        <p:nvPicPr>
          <p:cNvPr id="9" name="8 Imagen" descr="1233874803_740215_0000000000_noticia_normal.jpg"/>
          <p:cNvPicPr>
            <a:picLocks noChangeAspect="1"/>
          </p:cNvPicPr>
          <p:nvPr/>
        </p:nvPicPr>
        <p:blipFill>
          <a:blip r:embed="rId4" cstate="print"/>
          <a:stretch>
            <a:fillRect/>
          </a:stretch>
        </p:blipFill>
        <p:spPr>
          <a:xfrm>
            <a:off x="0" y="1142984"/>
            <a:ext cx="2285984" cy="1681304"/>
          </a:xfrm>
          <a:prstGeom prst="rect">
            <a:avLst/>
          </a:prstGeom>
        </p:spPr>
      </p:pic>
      <p:pic>
        <p:nvPicPr>
          <p:cNvPr id="10" name="9 Imagen" descr="BOLSAS-RECICLAJE-CUATRO.jpg"/>
          <p:cNvPicPr>
            <a:picLocks noChangeAspect="1"/>
          </p:cNvPicPr>
          <p:nvPr/>
        </p:nvPicPr>
        <p:blipFill>
          <a:blip r:embed="rId5"/>
          <a:srcRect t="22499" b="12500"/>
          <a:stretch>
            <a:fillRect/>
          </a:stretch>
        </p:blipFill>
        <p:spPr>
          <a:xfrm>
            <a:off x="0" y="2928934"/>
            <a:ext cx="2637692" cy="1714512"/>
          </a:xfrm>
          <a:prstGeom prst="rect">
            <a:avLst/>
          </a:prstGeom>
        </p:spPr>
      </p:pic>
      <p:pic>
        <p:nvPicPr>
          <p:cNvPr id="11" name="10 Imagen" descr="descarga (1).jpg"/>
          <p:cNvPicPr>
            <a:picLocks noChangeAspect="1"/>
          </p:cNvPicPr>
          <p:nvPr/>
        </p:nvPicPr>
        <p:blipFill>
          <a:blip r:embed="rId6"/>
          <a:stretch>
            <a:fillRect/>
          </a:stretch>
        </p:blipFill>
        <p:spPr>
          <a:xfrm>
            <a:off x="4295785" y="1657352"/>
            <a:ext cx="1704975" cy="2057400"/>
          </a:xfrm>
          <a:prstGeom prst="rect">
            <a:avLst/>
          </a:prstGeom>
        </p:spPr>
      </p:pic>
      <p:pic>
        <p:nvPicPr>
          <p:cNvPr id="12" name="11 Imagen" descr="descarga.jpg"/>
          <p:cNvPicPr>
            <a:picLocks noChangeAspect="1"/>
          </p:cNvPicPr>
          <p:nvPr/>
        </p:nvPicPr>
        <p:blipFill>
          <a:blip r:embed="rId7"/>
          <a:stretch>
            <a:fillRect/>
          </a:stretch>
        </p:blipFill>
        <p:spPr>
          <a:xfrm>
            <a:off x="4786314" y="4000504"/>
            <a:ext cx="4224342" cy="1505484"/>
          </a:xfrm>
          <a:prstGeom prst="rect">
            <a:avLst/>
          </a:prstGeom>
        </p:spPr>
      </p:pic>
      <p:pic>
        <p:nvPicPr>
          <p:cNvPr id="13" name="12 Imagen" descr="images.jpg"/>
          <p:cNvPicPr>
            <a:picLocks noChangeAspect="1"/>
          </p:cNvPicPr>
          <p:nvPr/>
        </p:nvPicPr>
        <p:blipFill>
          <a:blip r:embed="rId8"/>
          <a:stretch>
            <a:fillRect/>
          </a:stretch>
        </p:blipFill>
        <p:spPr>
          <a:xfrm>
            <a:off x="1964513" y="4429132"/>
            <a:ext cx="2678925" cy="1500198"/>
          </a:xfrm>
          <a:prstGeom prst="rect">
            <a:avLst/>
          </a:prstGeom>
        </p:spPr>
      </p:pic>
      <p:pic>
        <p:nvPicPr>
          <p:cNvPr id="14" name="13 Imagen" descr="imagen8.jpg"/>
          <p:cNvPicPr>
            <a:picLocks noChangeAspect="1"/>
          </p:cNvPicPr>
          <p:nvPr/>
        </p:nvPicPr>
        <p:blipFill>
          <a:blip r:embed="rId9"/>
          <a:stretch>
            <a:fillRect/>
          </a:stretch>
        </p:blipFill>
        <p:spPr>
          <a:xfrm>
            <a:off x="2660062" y="1285860"/>
            <a:ext cx="1554748" cy="2071702"/>
          </a:xfrm>
          <a:prstGeom prst="rect">
            <a:avLst/>
          </a:prstGeom>
        </p:spPr>
      </p:pic>
      <p:pic>
        <p:nvPicPr>
          <p:cNvPr id="15" name="14 Imagen"/>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57158" y="1785926"/>
            <a:ext cx="8501122" cy="4176464"/>
          </a:xfrm>
        </p:spPr>
        <p:txBody>
          <a:bodyPr numCol="1">
            <a:normAutofit/>
          </a:bodyPr>
          <a:lstStyle/>
          <a:p>
            <a:pPr algn="l"/>
            <a:r>
              <a:rPr lang="es-ES" sz="2400" b="1" dirty="0" smtClean="0">
                <a:solidFill>
                  <a:srgbClr val="FF0000"/>
                </a:solidFill>
              </a:rPr>
              <a:t>- GH </a:t>
            </a:r>
            <a:r>
              <a:rPr lang="es-ES" sz="2400" b="1" dirty="0" err="1" smtClean="0">
                <a:solidFill>
                  <a:srgbClr val="FF0000"/>
                </a:solidFill>
              </a:rPr>
              <a:t>Programme</a:t>
            </a:r>
            <a:r>
              <a:rPr lang="es-ES" sz="2400" b="1" dirty="0" smtClean="0">
                <a:solidFill>
                  <a:srgbClr val="FF0000"/>
                </a:solidFill>
              </a:rPr>
              <a:t> in a single </a:t>
            </a:r>
            <a:r>
              <a:rPr lang="es-ES" sz="2400" b="1" dirty="0" err="1" smtClean="0">
                <a:solidFill>
                  <a:srgbClr val="FF0000"/>
                </a:solidFill>
              </a:rPr>
              <a:t>phase</a:t>
            </a:r>
            <a:r>
              <a:rPr lang="es-ES" sz="2400" b="1" dirty="0">
                <a:solidFill>
                  <a:srgbClr val="FF0000"/>
                </a:solidFill>
              </a:rPr>
              <a:t>:</a:t>
            </a:r>
            <a:r>
              <a:rPr lang="es-ES" sz="2400" dirty="0" smtClean="0"/>
              <a:t/>
            </a:r>
            <a:br>
              <a:rPr lang="es-ES" sz="2400" dirty="0" smtClean="0"/>
            </a:br>
            <a:r>
              <a:rPr lang="es-ES" sz="2400" dirty="0"/>
              <a:t/>
            </a:r>
            <a:br>
              <a:rPr lang="es-ES" sz="2400" dirty="0"/>
            </a:br>
            <a:r>
              <a:rPr lang="en-US" sz="2400" b="1" dirty="0" smtClean="0"/>
              <a:t>If </a:t>
            </a:r>
            <a:r>
              <a:rPr lang="en-US" sz="2400" b="1" dirty="0"/>
              <a:t>the </a:t>
            </a:r>
            <a:r>
              <a:rPr lang="en-US" sz="2400" b="1" dirty="0" err="1" smtClean="0"/>
              <a:t>Programme</a:t>
            </a:r>
            <a:r>
              <a:rPr lang="en-US" sz="2400" b="1" dirty="0" smtClean="0"/>
              <a:t> </a:t>
            </a:r>
            <a:r>
              <a:rPr lang="en-US" sz="2400" b="1" dirty="0"/>
              <a:t>lasts only a year, the delivery of the kit can be done in two </a:t>
            </a:r>
            <a:r>
              <a:rPr lang="en-US" sz="2400" dirty="0"/>
              <a:t>phases </a:t>
            </a:r>
            <a:r>
              <a:rPr lang="en-US" sz="2400" dirty="0" smtClean="0"/>
              <a:t>(as well as in the </a:t>
            </a:r>
            <a:r>
              <a:rPr lang="en-US" sz="2400" dirty="0" err="1"/>
              <a:t>P</a:t>
            </a:r>
            <a:r>
              <a:rPr lang="en-US" sz="2400" dirty="0" err="1" smtClean="0"/>
              <a:t>rogramme</a:t>
            </a:r>
            <a:r>
              <a:rPr lang="en-US" sz="2400" dirty="0" smtClean="0"/>
              <a:t> with three phases), </a:t>
            </a:r>
            <a:r>
              <a:rPr lang="en-US" sz="2400" dirty="0"/>
              <a:t>so </a:t>
            </a:r>
            <a:r>
              <a:rPr lang="en-US" sz="2400" b="1" dirty="0"/>
              <a:t>that the second kit coincides with the start of the meetings or workshops on </a:t>
            </a:r>
            <a:r>
              <a:rPr lang="en-US" sz="2400" b="1" dirty="0" smtClean="0"/>
              <a:t>consumption</a:t>
            </a:r>
            <a:r>
              <a:rPr lang="en-US" sz="2400" dirty="0" smtClean="0"/>
              <a:t>.</a:t>
            </a:r>
            <a:br>
              <a:rPr lang="en-US" sz="2400" dirty="0" smtClean="0"/>
            </a:br>
            <a:r>
              <a:rPr lang="en-US" sz="2400" dirty="0"/>
              <a:t/>
            </a:r>
            <a:br>
              <a:rPr lang="en-US" sz="2400" dirty="0"/>
            </a:br>
            <a:r>
              <a:rPr lang="en-US" sz="2400" dirty="0" smtClean="0"/>
              <a:t>Thus</a:t>
            </a:r>
            <a:r>
              <a:rPr lang="en-US" sz="2400" dirty="0"/>
              <a:t>, </a:t>
            </a:r>
            <a:r>
              <a:rPr lang="en-US" sz="2400" b="1" dirty="0"/>
              <a:t>the participants remain motivated to stay in the </a:t>
            </a:r>
            <a:r>
              <a:rPr lang="en-US" sz="2400" b="1" dirty="0" err="1" smtClean="0"/>
              <a:t>Programme</a:t>
            </a:r>
            <a:r>
              <a:rPr lang="en-US" sz="2400" b="1" dirty="0" smtClean="0"/>
              <a:t> </a:t>
            </a:r>
            <a:r>
              <a:rPr lang="en-US" sz="2400" dirty="0"/>
              <a:t>to receive the second kit.</a:t>
            </a:r>
            <a:endParaRPr lang="es-ES" sz="2400" dirty="0"/>
          </a:p>
        </p:txBody>
      </p:sp>
      <p:sp>
        <p:nvSpPr>
          <p:cNvPr id="7" name="6 CuadroTexto"/>
          <p:cNvSpPr txBox="1"/>
          <p:nvPr/>
        </p:nvSpPr>
        <p:spPr>
          <a:xfrm>
            <a:off x="1950642" y="500042"/>
            <a:ext cx="6264696" cy="1077218"/>
          </a:xfrm>
          <a:prstGeom prst="rect">
            <a:avLst/>
          </a:prstGeom>
          <a:noFill/>
        </p:spPr>
        <p:txBody>
          <a:bodyPr wrap="square" rtlCol="0">
            <a:spAutoFit/>
          </a:bodyPr>
          <a:lstStyle/>
          <a:p>
            <a:pPr algn="ctr"/>
            <a:r>
              <a:rPr lang="es-ES" sz="3200" b="1" dirty="0" smtClean="0"/>
              <a:t>2. </a:t>
            </a:r>
            <a:r>
              <a:rPr lang="es-ES" sz="3200" b="1" dirty="0" err="1" smtClean="0"/>
              <a:t>Regard</a:t>
            </a:r>
            <a:r>
              <a:rPr lang="es-ES" sz="3200" b="1" dirty="0" smtClean="0"/>
              <a:t> </a:t>
            </a:r>
            <a:r>
              <a:rPr lang="es-ES" sz="3200" b="1" dirty="0" err="1" smtClean="0"/>
              <a:t>to</a:t>
            </a:r>
            <a:r>
              <a:rPr lang="es-ES" sz="3200" b="1" dirty="0" smtClean="0"/>
              <a:t> </a:t>
            </a:r>
            <a:r>
              <a:rPr lang="es-ES" sz="3200" b="1" dirty="0" err="1" smtClean="0"/>
              <a:t>the</a:t>
            </a:r>
            <a:r>
              <a:rPr lang="es-ES" sz="3200" b="1" dirty="0" smtClean="0"/>
              <a:t> </a:t>
            </a:r>
            <a:r>
              <a:rPr lang="es-ES" sz="3200" b="1" dirty="0" err="1" smtClean="0"/>
              <a:t>phases</a:t>
            </a:r>
            <a:r>
              <a:rPr lang="es-ES" sz="3200" b="1" dirty="0" smtClean="0"/>
              <a:t> of </a:t>
            </a:r>
            <a:r>
              <a:rPr lang="es-ES" sz="3200" b="1" dirty="0" err="1" smtClean="0"/>
              <a:t>the</a:t>
            </a:r>
            <a:r>
              <a:rPr lang="es-ES" sz="3200" b="1" dirty="0" smtClean="0"/>
              <a:t> </a:t>
            </a:r>
            <a:r>
              <a:rPr lang="es-ES" sz="3200" b="1" dirty="0" err="1" smtClean="0"/>
              <a:t>Programme</a:t>
            </a:r>
            <a:r>
              <a:rPr lang="es-ES" sz="3200" b="1" dirty="0" smtClean="0"/>
              <a:t>:</a:t>
            </a:r>
            <a:endParaRPr lang="es-ES" sz="32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57158" y="1142984"/>
            <a:ext cx="8501122" cy="4857784"/>
          </a:xfrm>
        </p:spPr>
        <p:txBody>
          <a:bodyPr numCol="2">
            <a:normAutofit/>
          </a:bodyPr>
          <a:lstStyle/>
          <a:p>
            <a:pPr algn="l"/>
            <a:r>
              <a:rPr lang="en-US" sz="2200" dirty="0" smtClean="0"/>
              <a:t>If you have a </a:t>
            </a:r>
            <a:r>
              <a:rPr lang="en-US" sz="2200" b="1" dirty="0" smtClean="0">
                <a:solidFill>
                  <a:srgbClr val="FF0000"/>
                </a:solidFill>
              </a:rPr>
              <a:t>high budget</a:t>
            </a:r>
            <a:r>
              <a:rPr lang="en-US" sz="2200" dirty="0" smtClean="0"/>
              <a:t>, you can include more devices or devices of higher quality in your domestic savings kit.</a:t>
            </a:r>
            <a:r>
              <a:rPr lang="es-ES" sz="2200" dirty="0"/>
              <a:t/>
            </a:r>
            <a:br>
              <a:rPr lang="es-ES" sz="2200" dirty="0"/>
            </a:br>
            <a:r>
              <a:rPr lang="es-ES" sz="2200" dirty="0" smtClean="0"/>
              <a:t/>
            </a:r>
            <a:br>
              <a:rPr lang="es-ES" sz="2200" dirty="0" smtClean="0"/>
            </a:br>
            <a:r>
              <a:rPr lang="en-US" sz="2200" dirty="0" smtClean="0"/>
              <a:t>If your </a:t>
            </a:r>
            <a:r>
              <a:rPr lang="en-US" sz="2200" b="1" dirty="0" smtClean="0">
                <a:solidFill>
                  <a:srgbClr val="FF0000"/>
                </a:solidFill>
              </a:rPr>
              <a:t>budget is limited</a:t>
            </a:r>
            <a:r>
              <a:rPr lang="en-US" sz="2200" dirty="0" smtClean="0"/>
              <a:t>, you have to </a:t>
            </a:r>
            <a:r>
              <a:rPr lang="en-US" sz="2200" b="1" dirty="0" smtClean="0"/>
              <a:t>adapt the kit to your possibilities</a:t>
            </a:r>
            <a:r>
              <a:rPr lang="en-US" sz="2200" dirty="0" smtClean="0"/>
              <a:t>. It is also possible to reach </a:t>
            </a:r>
            <a:r>
              <a:rPr lang="en-US" sz="2200" b="1" dirty="0" smtClean="0"/>
              <a:t>agreements with shops</a:t>
            </a:r>
            <a:r>
              <a:rPr lang="en-US" sz="2200" dirty="0" smtClean="0"/>
              <a:t>. For example, in Spain there is an agreement between GH Programme and Leroy Merlin.</a:t>
            </a:r>
            <a:endParaRPr lang="es-ES" sz="2200" dirty="0"/>
          </a:p>
        </p:txBody>
      </p:sp>
      <p:sp>
        <p:nvSpPr>
          <p:cNvPr id="7" name="6 CuadroTexto"/>
          <p:cNvSpPr txBox="1"/>
          <p:nvPr/>
        </p:nvSpPr>
        <p:spPr>
          <a:xfrm>
            <a:off x="1950642" y="500042"/>
            <a:ext cx="6264696" cy="584775"/>
          </a:xfrm>
          <a:prstGeom prst="rect">
            <a:avLst/>
          </a:prstGeom>
          <a:noFill/>
        </p:spPr>
        <p:txBody>
          <a:bodyPr wrap="square" rtlCol="0">
            <a:spAutoFit/>
          </a:bodyPr>
          <a:lstStyle/>
          <a:p>
            <a:pPr algn="ctr"/>
            <a:r>
              <a:rPr lang="es-ES" sz="3200" b="1" dirty="0" smtClean="0"/>
              <a:t>3. </a:t>
            </a:r>
            <a:r>
              <a:rPr lang="es-ES" sz="3200" b="1" dirty="0" err="1" smtClean="0"/>
              <a:t>Regard</a:t>
            </a:r>
            <a:r>
              <a:rPr lang="es-ES" sz="3200" b="1" dirty="0" smtClean="0"/>
              <a:t> </a:t>
            </a:r>
            <a:r>
              <a:rPr lang="es-ES" sz="3200" b="1" dirty="0" err="1" smtClean="0"/>
              <a:t>to</a:t>
            </a:r>
            <a:r>
              <a:rPr lang="es-ES" sz="3200" b="1" dirty="0" smtClean="0"/>
              <a:t> </a:t>
            </a:r>
            <a:r>
              <a:rPr lang="es-ES" sz="3200" b="1" dirty="0" err="1" smtClean="0"/>
              <a:t>our</a:t>
            </a:r>
            <a:r>
              <a:rPr lang="es-ES" sz="3200" b="1" dirty="0" smtClean="0"/>
              <a:t> </a:t>
            </a:r>
            <a:r>
              <a:rPr lang="es-ES" sz="3200" b="1" dirty="0" err="1" smtClean="0"/>
              <a:t>budget</a:t>
            </a:r>
            <a:r>
              <a:rPr lang="es-ES" sz="3200" b="1" dirty="0" smtClean="0"/>
              <a:t>:</a:t>
            </a:r>
            <a:endParaRPr lang="es-ES" sz="32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descr="170720141046281.jpg"/>
          <p:cNvPicPr>
            <a:picLocks noChangeAspect="1"/>
          </p:cNvPicPr>
          <p:nvPr/>
        </p:nvPicPr>
        <p:blipFill>
          <a:blip r:embed="rId3"/>
          <a:stretch>
            <a:fillRect/>
          </a:stretch>
        </p:blipFill>
        <p:spPr>
          <a:xfrm>
            <a:off x="4714855" y="2000240"/>
            <a:ext cx="4191029" cy="3143272"/>
          </a:xfrm>
          <a:prstGeom prst="rect">
            <a:avLst/>
          </a:prstGeom>
        </p:spPr>
      </p:pic>
      <p:pic>
        <p:nvPicPr>
          <p:cNvPr id="9" name="8 Image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57158" y="1142984"/>
            <a:ext cx="8501122" cy="604564"/>
          </a:xfrm>
        </p:spPr>
        <p:txBody>
          <a:bodyPr numCol="1">
            <a:normAutofit fontScale="90000"/>
          </a:bodyPr>
          <a:lstStyle/>
          <a:p>
            <a:pPr algn="l"/>
            <a:r>
              <a:rPr lang="es-ES" sz="2400" b="1" dirty="0" smtClean="0"/>
              <a:t/>
            </a:r>
            <a:br>
              <a:rPr lang="es-ES" sz="2400" b="1" dirty="0" smtClean="0"/>
            </a:br>
            <a:r>
              <a:rPr lang="es-ES" sz="2400" dirty="0" err="1" smtClean="0">
                <a:solidFill>
                  <a:srgbClr val="FF0000"/>
                </a:solidFill>
              </a:rPr>
              <a:t>Saving</a:t>
            </a:r>
            <a:r>
              <a:rPr lang="es-ES" sz="2400" dirty="0" smtClean="0">
                <a:solidFill>
                  <a:srgbClr val="FF0000"/>
                </a:solidFill>
              </a:rPr>
              <a:t> kit </a:t>
            </a:r>
            <a:r>
              <a:rPr lang="es-ES" sz="2400" dirty="0" err="1" smtClean="0">
                <a:solidFill>
                  <a:srgbClr val="FF0000"/>
                </a:solidFill>
              </a:rPr>
              <a:t>example</a:t>
            </a:r>
            <a:r>
              <a:rPr lang="es-ES" sz="2400" dirty="0" smtClean="0">
                <a:solidFill>
                  <a:srgbClr val="FF0000"/>
                </a:solidFill>
              </a:rPr>
              <a:t> </a:t>
            </a:r>
            <a:r>
              <a:rPr lang="es-ES" sz="2400" dirty="0" err="1" smtClean="0">
                <a:solidFill>
                  <a:srgbClr val="FF0000"/>
                </a:solidFill>
              </a:rPr>
              <a:t>for</a:t>
            </a:r>
            <a:r>
              <a:rPr lang="es-ES" sz="2400" dirty="0" smtClean="0">
                <a:solidFill>
                  <a:srgbClr val="FF0000"/>
                </a:solidFill>
              </a:rPr>
              <a:t> 25 €:</a:t>
            </a:r>
            <a:endParaRPr lang="es-ES" sz="2400" dirty="0">
              <a:solidFill>
                <a:srgbClr val="FF0000"/>
              </a:solidFill>
            </a:endParaRPr>
          </a:p>
        </p:txBody>
      </p:sp>
      <p:sp>
        <p:nvSpPr>
          <p:cNvPr id="7" name="6 CuadroTexto"/>
          <p:cNvSpPr txBox="1"/>
          <p:nvPr/>
        </p:nvSpPr>
        <p:spPr>
          <a:xfrm>
            <a:off x="1950642" y="500042"/>
            <a:ext cx="6264696" cy="584775"/>
          </a:xfrm>
          <a:prstGeom prst="rect">
            <a:avLst/>
          </a:prstGeom>
          <a:noFill/>
        </p:spPr>
        <p:txBody>
          <a:bodyPr wrap="square" rtlCol="0">
            <a:spAutoFit/>
          </a:bodyPr>
          <a:lstStyle/>
          <a:p>
            <a:pPr algn="ctr"/>
            <a:r>
              <a:rPr lang="es-ES" sz="3200" b="1" dirty="0" smtClean="0"/>
              <a:t>3. </a:t>
            </a:r>
            <a:r>
              <a:rPr lang="es-ES" sz="3200" b="1" dirty="0" err="1" smtClean="0"/>
              <a:t>Regard</a:t>
            </a:r>
            <a:r>
              <a:rPr lang="es-ES" sz="3200" b="1" dirty="0" smtClean="0"/>
              <a:t> </a:t>
            </a:r>
            <a:r>
              <a:rPr lang="es-ES" sz="3200" b="1" dirty="0" err="1" smtClean="0"/>
              <a:t>to</a:t>
            </a:r>
            <a:r>
              <a:rPr lang="es-ES" sz="3200" b="1" dirty="0" smtClean="0"/>
              <a:t> </a:t>
            </a:r>
            <a:r>
              <a:rPr lang="es-ES" sz="3200" b="1" dirty="0" err="1" smtClean="0"/>
              <a:t>our</a:t>
            </a:r>
            <a:r>
              <a:rPr lang="es-ES" sz="3200" b="1" dirty="0" smtClean="0"/>
              <a:t> </a:t>
            </a:r>
            <a:r>
              <a:rPr lang="es-ES" sz="3200" b="1" dirty="0" err="1" smtClean="0"/>
              <a:t>budget</a:t>
            </a:r>
            <a:r>
              <a:rPr lang="es-ES" sz="3200" b="1" dirty="0" smtClean="0"/>
              <a:t>:</a:t>
            </a:r>
            <a:endParaRPr lang="es-ES" sz="32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descr="5135.png"/>
          <p:cNvPicPr>
            <a:picLocks noChangeAspect="1"/>
          </p:cNvPicPr>
          <p:nvPr/>
        </p:nvPicPr>
        <p:blipFill>
          <a:blip r:embed="rId3"/>
          <a:srcRect l="38089" r="35541"/>
          <a:stretch>
            <a:fillRect/>
          </a:stretch>
        </p:blipFill>
        <p:spPr>
          <a:xfrm>
            <a:off x="4929190" y="1142984"/>
            <a:ext cx="1071570" cy="3047748"/>
          </a:xfrm>
          <a:prstGeom prst="rect">
            <a:avLst/>
          </a:prstGeom>
        </p:spPr>
      </p:pic>
      <p:pic>
        <p:nvPicPr>
          <p:cNvPr id="9" name="8 Imagen" descr="descarga (2).jpg"/>
          <p:cNvPicPr>
            <a:picLocks noChangeAspect="1"/>
          </p:cNvPicPr>
          <p:nvPr/>
        </p:nvPicPr>
        <p:blipFill>
          <a:blip r:embed="rId4"/>
          <a:stretch>
            <a:fillRect/>
          </a:stretch>
        </p:blipFill>
        <p:spPr>
          <a:xfrm>
            <a:off x="2786050" y="2214554"/>
            <a:ext cx="2012550" cy="1507470"/>
          </a:xfrm>
          <a:prstGeom prst="rect">
            <a:avLst/>
          </a:prstGeom>
        </p:spPr>
      </p:pic>
      <p:pic>
        <p:nvPicPr>
          <p:cNvPr id="10" name="9 Imagen" descr="descarga (3).jpg"/>
          <p:cNvPicPr>
            <a:picLocks noChangeAspect="1"/>
          </p:cNvPicPr>
          <p:nvPr/>
        </p:nvPicPr>
        <p:blipFill>
          <a:blip r:embed="rId5"/>
          <a:stretch>
            <a:fillRect/>
          </a:stretch>
        </p:blipFill>
        <p:spPr>
          <a:xfrm>
            <a:off x="428596" y="2285992"/>
            <a:ext cx="2071702" cy="1315017"/>
          </a:xfrm>
          <a:prstGeom prst="rect">
            <a:avLst/>
          </a:prstGeom>
        </p:spPr>
      </p:pic>
      <p:pic>
        <p:nvPicPr>
          <p:cNvPr id="11" name="10 Imagen" descr="descarga (4).jpg"/>
          <p:cNvPicPr>
            <a:picLocks noChangeAspect="1"/>
          </p:cNvPicPr>
          <p:nvPr/>
        </p:nvPicPr>
        <p:blipFill>
          <a:blip r:embed="rId6"/>
          <a:stretch>
            <a:fillRect/>
          </a:stretch>
        </p:blipFill>
        <p:spPr>
          <a:xfrm>
            <a:off x="3071802" y="3714752"/>
            <a:ext cx="2205038" cy="2205038"/>
          </a:xfrm>
          <a:prstGeom prst="rect">
            <a:avLst/>
          </a:prstGeom>
        </p:spPr>
      </p:pic>
      <p:pic>
        <p:nvPicPr>
          <p:cNvPr id="12" name="11 Imagen" descr="descarga (5).jpg"/>
          <p:cNvPicPr>
            <a:picLocks noChangeAspect="1"/>
          </p:cNvPicPr>
          <p:nvPr/>
        </p:nvPicPr>
        <p:blipFill>
          <a:blip r:embed="rId7"/>
          <a:stretch>
            <a:fillRect/>
          </a:stretch>
        </p:blipFill>
        <p:spPr>
          <a:xfrm>
            <a:off x="142844" y="4071942"/>
            <a:ext cx="2447925" cy="1866900"/>
          </a:xfrm>
          <a:prstGeom prst="rect">
            <a:avLst/>
          </a:prstGeom>
        </p:spPr>
      </p:pic>
      <p:pic>
        <p:nvPicPr>
          <p:cNvPr id="13" name="12 Imagen" descr="images (1).jpg"/>
          <p:cNvPicPr>
            <a:picLocks noChangeAspect="1"/>
          </p:cNvPicPr>
          <p:nvPr/>
        </p:nvPicPr>
        <p:blipFill>
          <a:blip r:embed="rId8"/>
          <a:stretch>
            <a:fillRect/>
          </a:stretch>
        </p:blipFill>
        <p:spPr>
          <a:xfrm>
            <a:off x="6426074" y="3857628"/>
            <a:ext cx="2575082" cy="1928826"/>
          </a:xfrm>
          <a:prstGeom prst="rect">
            <a:avLst/>
          </a:prstGeom>
        </p:spPr>
      </p:pic>
      <p:pic>
        <p:nvPicPr>
          <p:cNvPr id="14" name="13 Imagen" descr="images (2).jpg"/>
          <p:cNvPicPr>
            <a:picLocks noChangeAspect="1"/>
          </p:cNvPicPr>
          <p:nvPr/>
        </p:nvPicPr>
        <p:blipFill>
          <a:blip r:embed="rId9"/>
          <a:stretch>
            <a:fillRect/>
          </a:stretch>
        </p:blipFill>
        <p:spPr>
          <a:xfrm>
            <a:off x="6786578" y="1285860"/>
            <a:ext cx="2143125" cy="2143125"/>
          </a:xfrm>
          <a:prstGeom prst="rect">
            <a:avLst/>
          </a:prstGeom>
        </p:spPr>
      </p:pic>
      <p:pic>
        <p:nvPicPr>
          <p:cNvPr id="15" name="14 Imagen"/>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166</Words>
  <Application>Microsoft Office PowerPoint</Application>
  <PresentationFormat>Presentación en pantalla (4:3)</PresentationFormat>
  <Paragraphs>24</Paragraphs>
  <Slides>13</Slides>
  <Notes>1</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Tema de Office</vt:lpstr>
      <vt:lpstr>VARIATIONS OF SAVINGS KIT</vt:lpstr>
      <vt:lpstr>1. Regard to the target group:   - School.  - Associations.  2. Regard to  the phases of the Programme:   - GH Programme in a single phase.    3. Regard to our budget  4. Regard to our local  conditions:  - Cold and warm countries. - Most common heating systems. - Developed and  developing countries.    </vt:lpstr>
      <vt:lpstr> - Schools:  We may choose to deliver either a kit for the centre, if the evaluation of the consumption takes place in the centre itself, or provide savings kits for selected parents and teachers, which may apply simultaneously saving devices and recommendations of the in their homes.  It might not make sense to deliver products for cooking or cleaning. They could be replaced by others , used by children and related to the activities planned (eg reflective elements that can be combined with bike repair workshop, a cloth bag for the sandwiches, etc.). </vt:lpstr>
      <vt:lpstr>Presentación de PowerPoint</vt:lpstr>
      <vt:lpstr> - Associations:  The number of kits can be adapted to the characteristics of the group. For example, in the case of associations whose users go to the office of the association just for a few hours, we can choose to provide a kit per household; while in shelters, prisons, with drug rehabilitation centres, etc., we can deliver one or more kits for the centres in which they users live.   As with schools, we can adapt the kit to our group and planned activities. For example, to groups at risk of social exclusion it can be much more useful to receive a set of recycling bags, a cloth bag for the purchase and / or local products purchased in the market or neighborhood stores instead of organic products, because often it is more necessary to work on most basic habits than on products that the groups perhaps can not afford. </vt:lpstr>
      <vt:lpstr>            </vt:lpstr>
      <vt:lpstr>- GH Programme in a single phase:  If the Programme lasts only a year, the delivery of the kit can be done in two phases (as well as in the Programme with three phases), so that the second kit coincides with the start of the meetings or workshops on consumption.  Thus, the participants remain motivated to stay in the Programme to receive the second kit.</vt:lpstr>
      <vt:lpstr>If you have a high budget, you can include more devices or devices of higher quality in your domestic savings kit.  If your budget is limited, you have to adapt the kit to your possibilities. It is also possible to reach agreements with shops. For example, in Spain there is an agreement between GH Programme and Leroy Merlin.</vt:lpstr>
      <vt:lpstr> Saving kit example for 25 €:</vt:lpstr>
      <vt:lpstr>- Cold and warm countries:  In cold countries the houses tend to be well insulated, so devices such as weather stripping and reminder stickers on the air conditioning will be useless.  - Most common heating systems:  In southern Spain electric heaters are common, so it may be useful to include a timer. This will be less useful in countries with central heating.</vt:lpstr>
      <vt:lpstr>- Developed and  developing countries:  Developing countries: it is much easier to find products in bulk and almost impossible to buy fair trade or ecological products. it can be more useful to provide bags for selective waste separation…  </vt:lpstr>
      <vt:lpstr>THE MOST IMPORTANT THING IS THE COMMON SENSE TO ADAPT THE KIT TO:  - CHARACTERISTICS OF THE GROUP  - OUR BUDGET - OUR LOCAL REALITY - ACTIVITIES THAT WILL DO IN THE PROGRAMME GH.  </vt:lpstr>
      <vt:lpstr>Any doubts? Suggestions?  THANK YOU VERY MUCH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VARIATIONS OF GREEN HOMES PROGRAMME</dc:title>
  <dc:creator>Usuario</dc:creator>
  <cp:lastModifiedBy>Carmen</cp:lastModifiedBy>
  <cp:revision>28</cp:revision>
  <dcterms:created xsi:type="dcterms:W3CDTF">2015-05-30T14:58:56Z</dcterms:created>
  <dcterms:modified xsi:type="dcterms:W3CDTF">2016-05-06T13:29:07Z</dcterms:modified>
</cp:coreProperties>
</file>