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65" r:id="rId5"/>
    <p:sldId id="266" r:id="rId6"/>
    <p:sldId id="267" r:id="rId7"/>
    <p:sldId id="268" r:id="rId8"/>
    <p:sldId id="269" r:id="rId9"/>
    <p:sldId id="270" r:id="rId10"/>
    <p:sldId id="264" r:id="rId11"/>
    <p:sldId id="260" r:id="rId12"/>
    <p:sldId id="259" r:id="rId13"/>
    <p:sldId id="261" r:id="rId14"/>
    <p:sldId id="262" r:id="rId15"/>
    <p:sldId id="263" r:id="rId16"/>
    <p:sldId id="271" r:id="rId17"/>
    <p:sldId id="272" r:id="rId18"/>
    <p:sldId id="273"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150" y="-3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F77A1F-852D-4238-BB22-0C369B68C8CC}" type="datetimeFigureOut">
              <a:rPr lang="es-ES" smtClean="0"/>
              <a:pPr/>
              <a:t>06/05/2016</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4AA07A-25B8-402A-AE8A-D37C3E775FEA}" type="slidenum">
              <a:rPr lang="es-ES" smtClean="0"/>
              <a:pPr/>
              <a:t>‹Nº›</a:t>
            </a:fld>
            <a:endParaRPr lang="es-ES"/>
          </a:p>
        </p:txBody>
      </p:sp>
    </p:spTree>
    <p:extLst>
      <p:ext uri="{BB962C8B-B14F-4D97-AF65-F5344CB8AC3E}">
        <p14:creationId xmlns:p14="http://schemas.microsoft.com/office/powerpoint/2010/main" val="151049359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D9E737-B48D-4B4D-8486-56D48E0BE461}" type="datetimeFigureOut">
              <a:rPr lang="es-ES" smtClean="0"/>
              <a:pPr/>
              <a:t>06/05/2016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8096D4-A4DE-4722-B873-FBD38BBB325C}" type="slidenum">
              <a:rPr lang="es-ES" smtClean="0"/>
              <a:pPr/>
              <a:t>‹Nº›</a:t>
            </a:fld>
            <a:endParaRPr lang="es-ES"/>
          </a:p>
        </p:txBody>
      </p:sp>
    </p:spTree>
    <p:extLst>
      <p:ext uri="{BB962C8B-B14F-4D97-AF65-F5344CB8AC3E}">
        <p14:creationId xmlns:p14="http://schemas.microsoft.com/office/powerpoint/2010/main" val="3719148476"/>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5" name="4 Marcador de encabezado"/>
          <p:cNvSpPr>
            <a:spLocks noGrp="1"/>
          </p:cNvSpPr>
          <p:nvPr>
            <p:ph type="hdr" sz="quarter" idx="10"/>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3C30D53-CB8D-4D26-9577-B2055406F4F5}" type="datetime1">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06744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32BE06F-0AAC-4B2F-83C2-1295F014AB63}" type="datetime1">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99843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90B6681-8ACB-4BE4-89DE-F5336B2790AE}" type="datetime1">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24787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2F742C2-03F4-48FB-81A9-2438EF8F784D}" type="datetime1">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905042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EF970A1-4C97-470A-B409-9ACC2B018AA3}" type="datetime1">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17891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3A69060-EFB9-4CBE-8D5C-548734FE02A1}" type="datetime1">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13982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237D38B-9AF8-4912-9C99-A86D3131BE58}" type="datetime1">
              <a:rPr lang="es-ES" smtClean="0"/>
              <a:pPr/>
              <a:t>06/05/2016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404316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1514ED1-185E-4229-8314-D63A4B68C265}" type="datetime1">
              <a:rPr lang="es-ES" smtClean="0"/>
              <a:pPr/>
              <a:t>06/05/2016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1207383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2A91D5F-34A5-4CCC-8911-26A309772C95}" type="datetime1">
              <a:rPr lang="es-ES" smtClean="0"/>
              <a:pPr/>
              <a:t>06/05/2016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1891162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2B4A16-1038-4482-99F5-16FC4322B2DE}" type="datetime1">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391875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0549D1A-4266-4BCD-8C08-ED3795B08ECE}" type="datetime1">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E1B4F24-A8B8-4020-BB36-8016CAF663EA}" type="slidenum">
              <a:rPr lang="es-ES" smtClean="0"/>
              <a:pPr/>
              <a:t>‹Nº›</a:t>
            </a:fld>
            <a:endParaRPr lang="es-ES"/>
          </a:p>
        </p:txBody>
      </p:sp>
    </p:spTree>
    <p:extLst>
      <p:ext uri="{BB962C8B-B14F-4D97-AF65-F5344CB8AC3E}">
        <p14:creationId xmlns:p14="http://schemas.microsoft.com/office/powerpoint/2010/main" val="1125095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B5D5F6-EF76-4688-B67D-76C7DCE20EDA}" type="datetime1">
              <a:rPr lang="es-ES" smtClean="0"/>
              <a:pPr/>
              <a:t>06/05/2016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1B4F24-A8B8-4020-BB36-8016CAF663EA}" type="slidenum">
              <a:rPr lang="es-ES" smtClean="0"/>
              <a:pPr/>
              <a:t>‹Nº›</a:t>
            </a:fld>
            <a:endParaRPr lang="es-ES"/>
          </a:p>
        </p:txBody>
      </p:sp>
    </p:spTree>
    <p:extLst>
      <p:ext uri="{BB962C8B-B14F-4D97-AF65-F5344CB8AC3E}">
        <p14:creationId xmlns:p14="http://schemas.microsoft.com/office/powerpoint/2010/main" val="3380673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dirty="0" smtClean="0"/>
              <a:t>VARIATIONS OF GREEN HOMES PROGRAMME</a:t>
            </a:r>
            <a:endParaRPr lang="es-ES" dirty="0"/>
          </a:p>
        </p:txBody>
      </p:sp>
      <p:sp>
        <p:nvSpPr>
          <p:cNvPr id="3" name="2 Subtítulo"/>
          <p:cNvSpPr>
            <a:spLocks noGrp="1"/>
          </p:cNvSpPr>
          <p:nvPr>
            <p:ph type="subTitle" idx="1"/>
          </p:nvPr>
        </p:nvSpPr>
        <p:spPr/>
        <p:txBody>
          <a:bodyPr/>
          <a:lstStyle/>
          <a:p>
            <a:r>
              <a:rPr lang="es-ES" dirty="0" smtClean="0"/>
              <a:t>Carmen Molina Navarro</a:t>
            </a:r>
            <a:endParaRPr lang="es-ES" dirty="0"/>
          </a:p>
        </p:txBody>
      </p:sp>
      <p:pic>
        <p:nvPicPr>
          <p:cNvPr id="11" name="10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1928802"/>
            <a:ext cx="8208912" cy="4176464"/>
          </a:xfrm>
        </p:spPr>
        <p:txBody>
          <a:bodyPr numCol="1">
            <a:normAutofit/>
          </a:bodyPr>
          <a:lstStyle/>
          <a:p>
            <a:pPr algn="l"/>
            <a:r>
              <a:rPr lang="es-ES" sz="2000" b="1" dirty="0" smtClean="0">
                <a:solidFill>
                  <a:srgbClr val="FF0000"/>
                </a:solidFill>
              </a:rPr>
              <a:t>GH </a:t>
            </a:r>
            <a:r>
              <a:rPr lang="es-ES" sz="2000" b="1" dirty="0" err="1" smtClean="0">
                <a:solidFill>
                  <a:srgbClr val="FF0000"/>
                </a:solidFill>
              </a:rPr>
              <a:t>Programme</a:t>
            </a:r>
            <a:r>
              <a:rPr lang="es-ES" sz="2000" b="1" dirty="0" smtClean="0">
                <a:solidFill>
                  <a:srgbClr val="FF0000"/>
                </a:solidFill>
              </a:rPr>
              <a:t> in a single </a:t>
            </a:r>
            <a:r>
              <a:rPr lang="es-ES" sz="2000" b="1" dirty="0" err="1" smtClean="0">
                <a:solidFill>
                  <a:srgbClr val="FF0000"/>
                </a:solidFill>
              </a:rPr>
              <a:t>phase</a:t>
            </a:r>
            <a:r>
              <a:rPr lang="es-ES" sz="2000" b="1" dirty="0" smtClean="0">
                <a:solidFill>
                  <a:srgbClr val="FF0000"/>
                </a:solidFill>
              </a:rPr>
              <a:t>:</a:t>
            </a:r>
            <a:br>
              <a:rPr lang="es-ES" sz="2000" b="1" dirty="0" smtClean="0">
                <a:solidFill>
                  <a:srgbClr val="FF0000"/>
                </a:solidFill>
              </a:rPr>
            </a:br>
            <a:r>
              <a:rPr lang="es-ES" sz="2000" b="1" dirty="0" smtClean="0">
                <a:solidFill>
                  <a:srgbClr val="FF0000"/>
                </a:solidFill>
              </a:rPr>
              <a:t/>
            </a:r>
            <a:br>
              <a:rPr lang="es-ES" sz="2000" b="1" dirty="0" smtClean="0">
                <a:solidFill>
                  <a:srgbClr val="FF0000"/>
                </a:solidFill>
              </a:rPr>
            </a:br>
            <a:r>
              <a:rPr lang="es-ES" sz="2000" dirty="0" err="1" smtClean="0"/>
              <a:t>Often</a:t>
            </a:r>
            <a:r>
              <a:rPr lang="es-ES" sz="2000" dirty="0" smtClean="0"/>
              <a:t>, </a:t>
            </a:r>
            <a:r>
              <a:rPr lang="es-ES" sz="2000" dirty="0" err="1" smtClean="0"/>
              <a:t>is</a:t>
            </a:r>
            <a:r>
              <a:rPr lang="es-ES" sz="2000" dirty="0" smtClean="0"/>
              <a:t> </a:t>
            </a:r>
            <a:r>
              <a:rPr lang="es-ES" sz="2000" dirty="0" err="1" smtClean="0"/>
              <a:t>necessary</a:t>
            </a:r>
            <a:r>
              <a:rPr lang="es-ES" sz="2000" dirty="0" smtClean="0"/>
              <a:t> </a:t>
            </a:r>
            <a:r>
              <a:rPr lang="es-ES" sz="2000" dirty="0" err="1" smtClean="0"/>
              <a:t>to</a:t>
            </a:r>
            <a:r>
              <a:rPr lang="es-ES" sz="2000" dirty="0" smtClean="0"/>
              <a:t> </a:t>
            </a:r>
            <a:r>
              <a:rPr lang="es-ES" sz="2000" dirty="0" err="1" smtClean="0"/>
              <a:t>implement</a:t>
            </a:r>
            <a:r>
              <a:rPr lang="es-ES" sz="2000" dirty="0" smtClean="0"/>
              <a:t> GH </a:t>
            </a:r>
            <a:r>
              <a:rPr lang="es-ES" sz="2000" dirty="0" err="1" smtClean="0"/>
              <a:t>Programme</a:t>
            </a:r>
            <a:r>
              <a:rPr lang="es-ES" sz="2000" dirty="0" smtClean="0"/>
              <a:t> in </a:t>
            </a:r>
            <a:r>
              <a:rPr lang="es-ES" sz="2000" dirty="0" err="1" smtClean="0"/>
              <a:t>one</a:t>
            </a:r>
            <a:r>
              <a:rPr lang="es-ES" sz="2000" dirty="0" smtClean="0"/>
              <a:t> </a:t>
            </a:r>
            <a:r>
              <a:rPr lang="es-ES" sz="2000" dirty="0" err="1" smtClean="0"/>
              <a:t>year</a:t>
            </a:r>
            <a:r>
              <a:rPr lang="es-ES" sz="2000" dirty="0" smtClean="0"/>
              <a:t>, </a:t>
            </a:r>
            <a:r>
              <a:rPr lang="es-ES" sz="2000" dirty="0" err="1" smtClean="0"/>
              <a:t>even</a:t>
            </a:r>
            <a:r>
              <a:rPr lang="es-ES" sz="2000" dirty="0" smtClean="0"/>
              <a:t> </a:t>
            </a:r>
            <a:r>
              <a:rPr lang="es-ES" sz="2000" dirty="0" err="1" smtClean="0"/>
              <a:t>less</a:t>
            </a:r>
            <a:r>
              <a:rPr lang="es-ES" sz="2000" dirty="0" smtClean="0"/>
              <a:t>. In </a:t>
            </a:r>
            <a:r>
              <a:rPr lang="es-ES" sz="2000" dirty="0" err="1" smtClean="0"/>
              <a:t>this</a:t>
            </a:r>
            <a:r>
              <a:rPr lang="es-ES" sz="2000" dirty="0" smtClean="0"/>
              <a:t> case:</a:t>
            </a:r>
            <a:br>
              <a:rPr lang="es-ES" sz="2000" dirty="0" smtClean="0"/>
            </a:br>
            <a:r>
              <a:rPr lang="es-ES" sz="2000" dirty="0" smtClean="0"/>
              <a:t/>
            </a:r>
            <a:br>
              <a:rPr lang="es-ES" sz="2000" dirty="0" smtClean="0"/>
            </a:br>
            <a:r>
              <a:rPr lang="es-ES" sz="2000" b="1" dirty="0" smtClean="0"/>
              <a:t>- T</a:t>
            </a:r>
            <a:r>
              <a:rPr lang="en-US" sz="2000" b="1" dirty="0" smtClean="0"/>
              <a:t>he </a:t>
            </a:r>
            <a:r>
              <a:rPr lang="en-US" sz="2000" b="1" dirty="0"/>
              <a:t>objectives </a:t>
            </a:r>
            <a:r>
              <a:rPr lang="en-US" sz="2000" dirty="0"/>
              <a:t>to be achieved in the three editions </a:t>
            </a:r>
            <a:r>
              <a:rPr lang="en-US" sz="2000" b="1" dirty="0"/>
              <a:t>can be condensed in one year </a:t>
            </a:r>
            <a:r>
              <a:rPr lang="es-ES" sz="2000" dirty="0" err="1" smtClean="0"/>
              <a:t>or</a:t>
            </a:r>
            <a:r>
              <a:rPr lang="es-ES" sz="2000" dirty="0" smtClean="0"/>
              <a:t/>
            </a:r>
            <a:br>
              <a:rPr lang="es-ES" sz="2000" dirty="0" smtClean="0"/>
            </a:br>
            <a:r>
              <a:rPr lang="es-ES" sz="2000" dirty="0" smtClean="0"/>
              <a:t/>
            </a:r>
            <a:br>
              <a:rPr lang="es-ES" sz="2000" dirty="0" smtClean="0"/>
            </a:br>
            <a:r>
              <a:rPr lang="es-ES" sz="2000" b="1" dirty="0" smtClean="0"/>
              <a:t>- </a:t>
            </a:r>
            <a:r>
              <a:rPr lang="en-US" sz="2000" b="1" dirty="0" smtClean="0"/>
              <a:t>Some </a:t>
            </a:r>
            <a:r>
              <a:rPr lang="en-US" sz="2000" b="1" dirty="0"/>
              <a:t>of the proposed challenges can be </a:t>
            </a:r>
            <a:r>
              <a:rPr lang="en-US" sz="2000" b="1" dirty="0" smtClean="0"/>
              <a:t>reduced, but we can include challenges from all the phases </a:t>
            </a:r>
            <a:r>
              <a:rPr lang="en-US" sz="2000" dirty="0" smtClean="0"/>
              <a:t>or</a:t>
            </a:r>
            <a:br>
              <a:rPr lang="en-US" sz="2000" dirty="0" smtClean="0"/>
            </a:br>
            <a:r>
              <a:rPr lang="es-ES" sz="2000" dirty="0"/>
              <a:t/>
            </a:r>
            <a:br>
              <a:rPr lang="es-ES" sz="2000" dirty="0"/>
            </a:br>
            <a:r>
              <a:rPr lang="es-ES" sz="2000" b="1" dirty="0" smtClean="0"/>
              <a:t>- </a:t>
            </a:r>
            <a:r>
              <a:rPr lang="es-ES" sz="2000" b="1" dirty="0" err="1" smtClean="0"/>
              <a:t>We</a:t>
            </a:r>
            <a:r>
              <a:rPr lang="es-ES" sz="2000" b="1" dirty="0" smtClean="0"/>
              <a:t> can </a:t>
            </a:r>
            <a:r>
              <a:rPr lang="es-ES" sz="2000" b="1" dirty="0" err="1" smtClean="0"/>
              <a:t>achive</a:t>
            </a:r>
            <a:r>
              <a:rPr lang="es-ES" sz="2000" b="1" dirty="0" smtClean="0"/>
              <a:t> </a:t>
            </a:r>
            <a:r>
              <a:rPr lang="es-ES" sz="2000" b="1" dirty="0" err="1" smtClean="0"/>
              <a:t>the</a:t>
            </a:r>
            <a:r>
              <a:rPr lang="es-ES" sz="2000" b="1" dirty="0" smtClean="0"/>
              <a:t> </a:t>
            </a:r>
            <a:r>
              <a:rPr lang="es-ES" sz="2000" b="1" dirty="0" err="1" smtClean="0"/>
              <a:t>objectives</a:t>
            </a:r>
            <a:r>
              <a:rPr lang="es-ES" sz="2000" b="1" dirty="0" smtClean="0"/>
              <a:t> of </a:t>
            </a:r>
            <a:r>
              <a:rPr lang="es-ES" sz="2000" b="1" dirty="0" err="1" smtClean="0"/>
              <a:t>only</a:t>
            </a:r>
            <a:r>
              <a:rPr lang="es-ES" sz="2000" b="1" dirty="0" smtClean="0"/>
              <a:t> </a:t>
            </a:r>
            <a:r>
              <a:rPr lang="es-ES" sz="2000" b="1" dirty="0" err="1" smtClean="0"/>
              <a:t>one</a:t>
            </a:r>
            <a:r>
              <a:rPr lang="es-ES" sz="2000" b="1" dirty="0" smtClean="0"/>
              <a:t> </a:t>
            </a:r>
            <a:r>
              <a:rPr lang="es-ES" sz="2000" b="1" dirty="0" err="1" smtClean="0"/>
              <a:t>phase</a:t>
            </a:r>
            <a:r>
              <a:rPr lang="es-ES" sz="2000" b="1" dirty="0" smtClean="0"/>
              <a:t> (</a:t>
            </a:r>
            <a:r>
              <a:rPr lang="es-ES" sz="2000" b="1" dirty="0" err="1" smtClean="0"/>
              <a:t>normally</a:t>
            </a:r>
            <a:r>
              <a:rPr lang="es-ES" sz="2000" b="1" dirty="0" smtClean="0"/>
              <a:t> </a:t>
            </a:r>
            <a:r>
              <a:rPr lang="es-ES" sz="2000" b="1" dirty="0" err="1" smtClean="0"/>
              <a:t>the</a:t>
            </a:r>
            <a:r>
              <a:rPr lang="es-ES" sz="2000" b="1" dirty="0" smtClean="0"/>
              <a:t> </a:t>
            </a:r>
            <a:r>
              <a:rPr lang="es-ES" sz="2000" b="1" dirty="0" err="1" smtClean="0"/>
              <a:t>first</a:t>
            </a:r>
            <a:r>
              <a:rPr lang="es-ES" sz="2000" b="1" dirty="0" smtClean="0"/>
              <a:t> </a:t>
            </a:r>
            <a:r>
              <a:rPr lang="es-ES" sz="2000" b="1" dirty="0" err="1" smtClean="0"/>
              <a:t>one</a:t>
            </a:r>
            <a:r>
              <a:rPr lang="es-ES" sz="2000" b="1" dirty="0" smtClean="0"/>
              <a:t>).</a:t>
            </a:r>
            <a:r>
              <a:rPr lang="es-ES" sz="2000" b="1" dirty="0"/>
              <a:t/>
            </a:r>
            <a:br>
              <a:rPr lang="es-ES" sz="2000" b="1" dirty="0"/>
            </a:br>
            <a:endParaRPr lang="es-ES" sz="2000" b="1" dirty="0"/>
          </a:p>
        </p:txBody>
      </p:sp>
      <p:sp>
        <p:nvSpPr>
          <p:cNvPr id="7" name="6 CuadroTexto"/>
          <p:cNvSpPr txBox="1"/>
          <p:nvPr/>
        </p:nvSpPr>
        <p:spPr>
          <a:xfrm>
            <a:off x="1071538" y="1142984"/>
            <a:ext cx="7143800" cy="461665"/>
          </a:xfrm>
          <a:prstGeom prst="rect">
            <a:avLst/>
          </a:prstGeom>
          <a:noFill/>
        </p:spPr>
        <p:txBody>
          <a:bodyPr wrap="square" rtlCol="0">
            <a:spAutoFit/>
          </a:bodyPr>
          <a:lstStyle/>
          <a:p>
            <a:pPr algn="ctr"/>
            <a:r>
              <a:rPr lang="es-ES" sz="2400" b="1" dirty="0" smtClean="0"/>
              <a:t>2.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the</a:t>
            </a:r>
            <a:r>
              <a:rPr lang="es-ES" sz="2400" b="1" dirty="0" smtClean="0"/>
              <a:t> </a:t>
            </a:r>
            <a:r>
              <a:rPr lang="es-ES" sz="2400" b="1" dirty="0" err="1" smtClean="0"/>
              <a:t>phases</a:t>
            </a:r>
            <a:r>
              <a:rPr lang="es-ES" sz="2400" b="1" dirty="0" smtClean="0"/>
              <a:t> of Green </a:t>
            </a:r>
            <a:r>
              <a:rPr lang="es-ES" sz="2400" b="1" dirty="0" err="1" smtClean="0"/>
              <a:t>Homes</a:t>
            </a:r>
            <a:r>
              <a:rPr lang="es-ES" sz="2400" b="1" dirty="0" smtClean="0"/>
              <a:t> </a:t>
            </a:r>
            <a:r>
              <a:rPr lang="es-ES" sz="2400" b="1" dirty="0" err="1" smtClean="0"/>
              <a:t>Programme</a:t>
            </a:r>
            <a:r>
              <a:rPr lang="es-ES" sz="2400" b="1" dirty="0" smtClean="0"/>
              <a:t>:</a:t>
            </a:r>
            <a:endParaRPr lang="es-ES" sz="24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428736"/>
            <a:ext cx="8640960" cy="4725738"/>
          </a:xfrm>
        </p:spPr>
        <p:txBody>
          <a:bodyPr numCol="1">
            <a:normAutofit fontScale="90000"/>
          </a:bodyPr>
          <a:lstStyle/>
          <a:p>
            <a:pPr lvl="0" algn="l"/>
            <a:r>
              <a:rPr lang="es-ES" sz="2000" dirty="0" smtClean="0"/>
              <a:t>In </a:t>
            </a:r>
            <a:r>
              <a:rPr lang="es-ES" sz="2000" dirty="0" err="1" smtClean="0"/>
              <a:t>our</a:t>
            </a:r>
            <a:r>
              <a:rPr lang="es-ES" sz="2000" dirty="0" smtClean="0"/>
              <a:t> case:</a:t>
            </a:r>
            <a:br>
              <a:rPr lang="es-ES" sz="2000" dirty="0" smtClean="0"/>
            </a:br>
            <a:r>
              <a:rPr lang="es-ES" sz="2000" dirty="0"/>
              <a:t/>
            </a:r>
            <a:br>
              <a:rPr lang="es-ES" sz="2000" dirty="0"/>
            </a:br>
            <a:r>
              <a:rPr lang="es-ES" sz="2000" dirty="0" smtClean="0"/>
              <a:t>1. </a:t>
            </a:r>
            <a:r>
              <a:rPr lang="es-ES" sz="2000" dirty="0" err="1" smtClean="0"/>
              <a:t>We</a:t>
            </a:r>
            <a:r>
              <a:rPr lang="es-ES" sz="2000" dirty="0" smtClean="0"/>
              <a:t> </a:t>
            </a:r>
            <a:r>
              <a:rPr lang="es-ES" sz="2000" dirty="0" err="1" smtClean="0"/>
              <a:t>will</a:t>
            </a:r>
            <a:r>
              <a:rPr lang="es-ES" sz="2000" dirty="0" smtClean="0"/>
              <a:t> </a:t>
            </a:r>
            <a:r>
              <a:rPr lang="es-ES" sz="2000" dirty="0" err="1" smtClean="0"/>
              <a:t>implement</a:t>
            </a:r>
            <a:r>
              <a:rPr lang="es-ES" sz="2000" dirty="0" smtClean="0"/>
              <a:t> GH </a:t>
            </a:r>
            <a:r>
              <a:rPr lang="es-ES" sz="2000" dirty="0" err="1" smtClean="0"/>
              <a:t>Programme</a:t>
            </a:r>
            <a:r>
              <a:rPr lang="es-ES" sz="2000" dirty="0" smtClean="0"/>
              <a:t> </a:t>
            </a:r>
            <a:r>
              <a:rPr lang="es-ES" sz="2000" b="1" dirty="0" err="1" smtClean="0"/>
              <a:t>from</a:t>
            </a:r>
            <a:r>
              <a:rPr lang="es-ES" sz="2000" b="1" dirty="0" smtClean="0"/>
              <a:t> </a:t>
            </a:r>
            <a:r>
              <a:rPr lang="es-ES" sz="2000" b="1" dirty="0" err="1" smtClean="0"/>
              <a:t>July</a:t>
            </a:r>
            <a:r>
              <a:rPr lang="es-ES" sz="2000" b="1" dirty="0" smtClean="0"/>
              <a:t> 2015 </a:t>
            </a:r>
            <a:r>
              <a:rPr lang="es-ES" sz="2000" b="1" dirty="0" err="1" smtClean="0"/>
              <a:t>to</a:t>
            </a:r>
            <a:r>
              <a:rPr lang="es-ES" sz="2000" b="1" dirty="0" smtClean="0"/>
              <a:t> </a:t>
            </a:r>
            <a:r>
              <a:rPr lang="es-ES" sz="2000" b="1" dirty="0" err="1" smtClean="0"/>
              <a:t>February</a:t>
            </a:r>
            <a:r>
              <a:rPr lang="es-ES" sz="2000" b="1" dirty="0" smtClean="0"/>
              <a:t> 2016. </a:t>
            </a:r>
            <a:br>
              <a:rPr lang="es-ES" sz="2000" b="1" dirty="0" smtClean="0"/>
            </a:br>
            <a:r>
              <a:rPr lang="es-ES" sz="2000" b="1" dirty="0"/>
              <a:t/>
            </a:r>
            <a:br>
              <a:rPr lang="es-ES" sz="2000" b="1" dirty="0"/>
            </a:br>
            <a:r>
              <a:rPr lang="es-ES" sz="2000" dirty="0" smtClean="0"/>
              <a:t>2. </a:t>
            </a:r>
            <a:r>
              <a:rPr lang="es-ES" sz="2000" dirty="0" err="1" smtClean="0"/>
              <a:t>Our</a:t>
            </a:r>
            <a:r>
              <a:rPr lang="es-ES" sz="2000" dirty="0" smtClean="0"/>
              <a:t> </a:t>
            </a:r>
            <a:r>
              <a:rPr lang="es-ES" sz="2000" b="1" dirty="0" err="1" smtClean="0">
                <a:solidFill>
                  <a:srgbClr val="FF0000"/>
                </a:solidFill>
              </a:rPr>
              <a:t>objectives</a:t>
            </a:r>
            <a:r>
              <a:rPr lang="es-ES" sz="2000" b="1" dirty="0" smtClean="0">
                <a:solidFill>
                  <a:srgbClr val="FF0000"/>
                </a:solidFill>
              </a:rPr>
              <a:t> and </a:t>
            </a:r>
            <a:r>
              <a:rPr lang="es-ES" sz="2000" b="1" dirty="0" err="1" smtClean="0">
                <a:solidFill>
                  <a:srgbClr val="FF0000"/>
                </a:solidFill>
              </a:rPr>
              <a:t>challenges</a:t>
            </a:r>
            <a:r>
              <a:rPr lang="es-ES" sz="2000" b="1" dirty="0" smtClean="0">
                <a:solidFill>
                  <a:srgbClr val="FF0000"/>
                </a:solidFill>
              </a:rPr>
              <a:t> </a:t>
            </a:r>
            <a:r>
              <a:rPr lang="es-ES" sz="2000" dirty="0" smtClean="0"/>
              <a:t>are:</a:t>
            </a:r>
            <a:br>
              <a:rPr lang="es-ES" sz="2000" dirty="0" smtClean="0"/>
            </a:br>
            <a:r>
              <a:rPr lang="es-ES" sz="2000" dirty="0" smtClean="0"/>
              <a:t/>
            </a:r>
            <a:br>
              <a:rPr lang="es-ES" sz="2000" dirty="0" smtClean="0"/>
            </a:br>
            <a:r>
              <a:rPr lang="es-ES" sz="2000" b="1" dirty="0" smtClean="0"/>
              <a:t>- </a:t>
            </a:r>
            <a:r>
              <a:rPr lang="es-ES" sz="2000" b="1" dirty="0" err="1" smtClean="0"/>
              <a:t>To</a:t>
            </a:r>
            <a:r>
              <a:rPr lang="es-ES" sz="2000" b="1" dirty="0" smtClean="0"/>
              <a:t> r</a:t>
            </a:r>
            <a:r>
              <a:rPr lang="en-US" sz="2000" b="1" dirty="0" smtClean="0"/>
              <a:t>educe CO2 emissions by 10%.</a:t>
            </a:r>
            <a:r>
              <a:rPr lang="es-ES" sz="2000" b="1" dirty="0" smtClean="0"/>
              <a:t/>
            </a:r>
            <a:br>
              <a:rPr lang="es-ES" sz="2000" b="1" dirty="0" smtClean="0"/>
            </a:br>
            <a:r>
              <a:rPr lang="es-ES" sz="2000" b="1" dirty="0" smtClean="0"/>
              <a:t>- </a:t>
            </a:r>
            <a:r>
              <a:rPr lang="es-ES" sz="2000" b="1" dirty="0" err="1" smtClean="0"/>
              <a:t>To</a:t>
            </a:r>
            <a:r>
              <a:rPr lang="es-ES" sz="2000" b="1" dirty="0" smtClean="0"/>
              <a:t> </a:t>
            </a:r>
            <a:r>
              <a:rPr lang="es-ES" sz="2000" b="1" dirty="0" err="1" smtClean="0"/>
              <a:t>decrease</a:t>
            </a:r>
            <a:r>
              <a:rPr lang="es-ES" sz="2000" b="1" dirty="0" smtClean="0"/>
              <a:t> </a:t>
            </a:r>
            <a:r>
              <a:rPr lang="es-ES" sz="2000" b="1" dirty="0" err="1" smtClean="0"/>
              <a:t>between</a:t>
            </a:r>
            <a:r>
              <a:rPr lang="es-ES" sz="2000" b="1" dirty="0" smtClean="0"/>
              <a:t> 6</a:t>
            </a:r>
            <a:r>
              <a:rPr lang="en-US" sz="2000" b="1" dirty="0" smtClean="0"/>
              <a:t> and 10% domestic water consumption.</a:t>
            </a:r>
            <a:br>
              <a:rPr lang="en-US" sz="2000" b="1" dirty="0" smtClean="0"/>
            </a:br>
            <a:r>
              <a:rPr lang="en-US" sz="2000" b="1" dirty="0" smtClean="0"/>
              <a:t>- To reduce waste production by 10 %.</a:t>
            </a:r>
            <a:r>
              <a:rPr lang="en-US" sz="2000" dirty="0" smtClean="0"/>
              <a:t/>
            </a:r>
            <a:br>
              <a:rPr lang="en-US" sz="2000" dirty="0" smtClean="0"/>
            </a:br>
            <a:r>
              <a:rPr lang="en-US" sz="2000" b="1" dirty="0" smtClean="0"/>
              <a:t>- To replace regularly at least five basic food products </a:t>
            </a:r>
            <a:r>
              <a:rPr lang="en-US" sz="2000" dirty="0" smtClean="0"/>
              <a:t>for their ecological, fair trade or local alternatives.</a:t>
            </a:r>
            <a:br>
              <a:rPr lang="en-US" sz="2000" dirty="0" smtClean="0"/>
            </a:br>
            <a:r>
              <a:rPr lang="en-US" sz="2000" b="1" dirty="0" smtClean="0"/>
              <a:t>- To delete from the shopping list at least two products harmful </a:t>
            </a:r>
            <a:r>
              <a:rPr lang="en-US" sz="2000" dirty="0" smtClean="0"/>
              <a:t>to the environment or health.</a:t>
            </a:r>
            <a:br>
              <a:rPr lang="en-US" sz="2000" dirty="0" smtClean="0"/>
            </a:br>
            <a:r>
              <a:rPr lang="en-US" sz="2000" b="1" dirty="0" smtClean="0"/>
              <a:t>- To delete from the shopping list at least two superficial products.</a:t>
            </a:r>
            <a:br>
              <a:rPr lang="en-US" sz="2000" b="1" dirty="0" smtClean="0"/>
            </a:br>
            <a:r>
              <a:rPr lang="en-US" sz="2000" b="1" dirty="0" smtClean="0"/>
              <a:t>- To incorporate or reinforce new criteria when buying</a:t>
            </a:r>
            <a:r>
              <a:rPr lang="en-US" sz="2000" dirty="0" smtClean="0"/>
              <a:t>: prioritizing local products, avoiding products that are  </a:t>
            </a:r>
            <a:r>
              <a:rPr lang="en-US" sz="2000" dirty="0" err="1" smtClean="0"/>
              <a:t>overpacked</a:t>
            </a:r>
            <a:r>
              <a:rPr lang="en-US" sz="2000" dirty="0" smtClean="0"/>
              <a:t>…</a:t>
            </a:r>
            <a:br>
              <a:rPr lang="en-US" sz="2000" dirty="0" smtClean="0"/>
            </a:br>
            <a:r>
              <a:rPr lang="en-US" sz="2000" b="1" dirty="0" smtClean="0"/>
              <a:t>- To increase by 10% the use of bicycles </a:t>
            </a:r>
            <a:r>
              <a:rPr lang="en-US" sz="2000" dirty="0" smtClean="0"/>
              <a:t>as transportation.</a:t>
            </a:r>
            <a:br>
              <a:rPr lang="en-US" sz="2000" dirty="0" smtClean="0"/>
            </a:br>
            <a:endParaRPr lang="es-ES" sz="2000" dirty="0"/>
          </a:p>
        </p:txBody>
      </p:sp>
      <p:sp>
        <p:nvSpPr>
          <p:cNvPr id="7" name="6 CuadroTexto"/>
          <p:cNvSpPr txBox="1"/>
          <p:nvPr/>
        </p:nvSpPr>
        <p:spPr>
          <a:xfrm>
            <a:off x="1950642" y="609881"/>
            <a:ext cx="6979076" cy="461665"/>
          </a:xfrm>
          <a:prstGeom prst="rect">
            <a:avLst/>
          </a:prstGeom>
          <a:noFill/>
        </p:spPr>
        <p:txBody>
          <a:bodyPr wrap="square" rtlCol="0">
            <a:spAutoFit/>
          </a:bodyPr>
          <a:lstStyle/>
          <a:p>
            <a:pPr algn="ctr"/>
            <a:r>
              <a:rPr lang="es-ES" sz="2400" b="1" dirty="0" smtClean="0"/>
              <a:t>2.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the</a:t>
            </a:r>
            <a:r>
              <a:rPr lang="es-ES" sz="2400" b="1" dirty="0" smtClean="0"/>
              <a:t> </a:t>
            </a:r>
            <a:r>
              <a:rPr lang="es-ES" sz="2400" b="1" dirty="0" err="1" smtClean="0"/>
              <a:t>phases</a:t>
            </a:r>
            <a:r>
              <a:rPr lang="es-ES" sz="2400" b="1" dirty="0" smtClean="0"/>
              <a:t> of Green </a:t>
            </a:r>
            <a:r>
              <a:rPr lang="es-ES" sz="2400" b="1" dirty="0" err="1" smtClean="0"/>
              <a:t>Homes</a:t>
            </a:r>
            <a:r>
              <a:rPr lang="es-ES" sz="2400" b="1" dirty="0" smtClean="0"/>
              <a:t> </a:t>
            </a:r>
            <a:r>
              <a:rPr lang="es-ES" sz="2400" b="1" dirty="0" err="1" smtClean="0"/>
              <a:t>Programme</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8"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872485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142984"/>
            <a:ext cx="8640960" cy="4938935"/>
          </a:xfrm>
        </p:spPr>
        <p:txBody>
          <a:bodyPr numCol="1">
            <a:normAutofit/>
          </a:bodyPr>
          <a:lstStyle/>
          <a:p>
            <a:pPr algn="l"/>
            <a:r>
              <a:rPr lang="es-ES" sz="2000" b="1" dirty="0" smtClean="0">
                <a:solidFill>
                  <a:srgbClr val="FF0000"/>
                </a:solidFill>
              </a:rPr>
              <a:t>1. </a:t>
            </a:r>
            <a:r>
              <a:rPr lang="es-ES" sz="2000" b="1" dirty="0" err="1" smtClean="0">
                <a:solidFill>
                  <a:srgbClr val="FF0000"/>
                </a:solidFill>
              </a:rPr>
              <a:t>Environmental</a:t>
            </a:r>
            <a:r>
              <a:rPr lang="es-ES" sz="2000" b="1" dirty="0" smtClean="0">
                <a:solidFill>
                  <a:srgbClr val="FF0000"/>
                </a:solidFill>
              </a:rPr>
              <a:t> </a:t>
            </a:r>
            <a:r>
              <a:rPr lang="es-ES" sz="2000" b="1" dirty="0" err="1" smtClean="0">
                <a:solidFill>
                  <a:srgbClr val="FF0000"/>
                </a:solidFill>
              </a:rPr>
              <a:t>audits</a:t>
            </a:r>
            <a:r>
              <a:rPr lang="es-ES" sz="2000" b="1" dirty="0" smtClean="0">
                <a:solidFill>
                  <a:srgbClr val="FF0000"/>
                </a:solidFill>
              </a:rPr>
              <a:t>:</a:t>
            </a:r>
            <a:r>
              <a:rPr lang="es-ES" sz="2000" dirty="0" smtClean="0"/>
              <a:t/>
            </a:r>
            <a:br>
              <a:rPr lang="es-ES" sz="2000" dirty="0" smtClean="0"/>
            </a:br>
            <a:r>
              <a:rPr lang="es-ES" sz="2000" dirty="0"/>
              <a:t/>
            </a:r>
            <a:br>
              <a:rPr lang="es-ES" sz="2000" dirty="0"/>
            </a:br>
            <a:r>
              <a:rPr lang="en-US" sz="2000" dirty="0" smtClean="0"/>
              <a:t>Instrument </a:t>
            </a:r>
            <a:r>
              <a:rPr lang="en-US" sz="2000" dirty="0"/>
              <a:t>that involves </a:t>
            </a:r>
            <a:r>
              <a:rPr lang="en-US" sz="2000" b="1" dirty="0"/>
              <a:t>environmental assessment and improvement</a:t>
            </a:r>
            <a:r>
              <a:rPr lang="en-US" sz="2000" dirty="0"/>
              <a:t> of housing, offices of civic associations or schools, inviting people to reflect on the consumption of natural resources, waste production, </a:t>
            </a:r>
            <a:r>
              <a:rPr lang="en-US" sz="2000" dirty="0" smtClean="0"/>
              <a:t>contamination…</a:t>
            </a:r>
            <a:br>
              <a:rPr lang="en-US" sz="2000" dirty="0" smtClean="0"/>
            </a:br>
            <a:r>
              <a:rPr lang="en-US" sz="2000" dirty="0"/>
              <a:t/>
            </a:r>
            <a:br>
              <a:rPr lang="en-US" sz="2000" dirty="0"/>
            </a:br>
            <a:r>
              <a:rPr lang="en-US" sz="2000" dirty="0" smtClean="0"/>
              <a:t>Represent </a:t>
            </a:r>
            <a:r>
              <a:rPr lang="en-US" sz="2000" dirty="0"/>
              <a:t>a modification and additional activity which provides </a:t>
            </a:r>
            <a:r>
              <a:rPr lang="en-US" sz="2000" b="1" dirty="0"/>
              <a:t>more personalized information </a:t>
            </a:r>
            <a:r>
              <a:rPr lang="en-US" sz="2000" dirty="0"/>
              <a:t>on how to save energy, water and residues at home, school or office and have more sustainable consumption and mobility </a:t>
            </a:r>
            <a:r>
              <a:rPr lang="en-US" sz="2000" dirty="0" smtClean="0"/>
              <a:t>habits.</a:t>
            </a:r>
            <a:br>
              <a:rPr lang="en-US" sz="2000" dirty="0" smtClean="0"/>
            </a:br>
            <a:r>
              <a:rPr lang="en-US" sz="2000" dirty="0"/>
              <a:t/>
            </a:r>
            <a:br>
              <a:rPr lang="en-US" sz="2000" dirty="0"/>
            </a:br>
            <a:r>
              <a:rPr lang="en-US" sz="2000" dirty="0" smtClean="0"/>
              <a:t>They </a:t>
            </a:r>
            <a:r>
              <a:rPr lang="en-US" sz="2000" dirty="0"/>
              <a:t>should take place </a:t>
            </a:r>
            <a:r>
              <a:rPr lang="en-US" sz="2000" b="1" dirty="0"/>
              <a:t>at the beginning of the </a:t>
            </a:r>
            <a:r>
              <a:rPr lang="en-US" sz="2000" b="1" dirty="0" err="1" smtClean="0"/>
              <a:t>Programme</a:t>
            </a:r>
            <a:r>
              <a:rPr lang="en-US" sz="2000" dirty="0" smtClean="0"/>
              <a:t>, </a:t>
            </a:r>
            <a:r>
              <a:rPr lang="en-US" sz="2000" dirty="0"/>
              <a:t>so subsequent meetings and workshops will serve to strengthen and expand the ideas that have been pointed out during in the audit</a:t>
            </a:r>
            <a:r>
              <a:rPr lang="en-US" sz="2000" dirty="0" smtClean="0"/>
              <a:t>.</a:t>
            </a:r>
            <a:endParaRPr lang="es-ES" sz="2000" dirty="0"/>
          </a:p>
        </p:txBody>
      </p:sp>
      <p:sp>
        <p:nvSpPr>
          <p:cNvPr id="7" name="6 CuadroTexto"/>
          <p:cNvSpPr txBox="1"/>
          <p:nvPr/>
        </p:nvSpPr>
        <p:spPr>
          <a:xfrm>
            <a:off x="1547664" y="642918"/>
            <a:ext cx="6264696" cy="461665"/>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methodology</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8"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3222727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214422"/>
            <a:ext cx="8640960" cy="4938935"/>
          </a:xfrm>
        </p:spPr>
        <p:txBody>
          <a:bodyPr numCol="1">
            <a:normAutofit/>
          </a:bodyPr>
          <a:lstStyle/>
          <a:p>
            <a:pPr algn="l"/>
            <a:r>
              <a:rPr lang="es-ES" sz="2000" b="1" dirty="0" smtClean="0">
                <a:solidFill>
                  <a:srgbClr val="FF0000"/>
                </a:solidFill>
              </a:rPr>
              <a:t>1. </a:t>
            </a:r>
            <a:r>
              <a:rPr lang="es-ES" sz="2000" b="1" dirty="0" err="1" smtClean="0">
                <a:solidFill>
                  <a:srgbClr val="FF0000"/>
                </a:solidFill>
              </a:rPr>
              <a:t>Environmental</a:t>
            </a:r>
            <a:r>
              <a:rPr lang="es-ES" sz="2000" b="1" dirty="0" smtClean="0">
                <a:solidFill>
                  <a:srgbClr val="FF0000"/>
                </a:solidFill>
              </a:rPr>
              <a:t> </a:t>
            </a:r>
            <a:r>
              <a:rPr lang="es-ES" sz="2000" b="1" dirty="0" err="1" smtClean="0">
                <a:solidFill>
                  <a:srgbClr val="FF0000"/>
                </a:solidFill>
              </a:rPr>
              <a:t>audits</a:t>
            </a:r>
            <a:r>
              <a:rPr lang="es-ES" sz="2000" b="1" dirty="0" smtClean="0">
                <a:solidFill>
                  <a:srgbClr val="FF0000"/>
                </a:solidFill>
              </a:rPr>
              <a:t>:</a:t>
            </a:r>
            <a:r>
              <a:rPr lang="es-ES" sz="2000" dirty="0" smtClean="0"/>
              <a:t/>
            </a:r>
            <a:br>
              <a:rPr lang="es-ES" sz="2000" dirty="0" smtClean="0"/>
            </a:br>
            <a:r>
              <a:rPr lang="es-ES" sz="2000" dirty="0"/>
              <a:t/>
            </a:r>
            <a:br>
              <a:rPr lang="es-ES" sz="2000" dirty="0"/>
            </a:br>
            <a:r>
              <a:rPr lang="en-US" sz="2000" b="1" dirty="0" smtClean="0"/>
              <a:t>    </a:t>
            </a:r>
            <a:r>
              <a:rPr lang="en-US" sz="1900" b="1" dirty="0" smtClean="0"/>
              <a:t>- </a:t>
            </a:r>
            <a:r>
              <a:rPr lang="en-US" sz="1900" b="1" dirty="0" smtClean="0">
                <a:solidFill>
                  <a:srgbClr val="0070C0"/>
                </a:solidFill>
              </a:rPr>
              <a:t>Individually</a:t>
            </a:r>
            <a:r>
              <a:rPr lang="en-US" sz="1900" dirty="0" smtClean="0">
                <a:solidFill>
                  <a:srgbClr val="0070C0"/>
                </a:solidFill>
              </a:rPr>
              <a:t> </a:t>
            </a:r>
            <a:r>
              <a:rPr lang="en-US" sz="1900" dirty="0"/>
              <a:t>in each of the participating </a:t>
            </a:r>
            <a:r>
              <a:rPr lang="en-US" sz="1900" dirty="0" smtClean="0"/>
              <a:t>households.</a:t>
            </a:r>
            <a:br>
              <a:rPr lang="en-US" sz="1900" dirty="0" smtClean="0"/>
            </a:br>
            <a:r>
              <a:rPr lang="en-US" sz="1900" dirty="0" smtClean="0"/>
              <a:t/>
            </a:r>
            <a:br>
              <a:rPr lang="en-US" sz="1900" dirty="0" smtClean="0"/>
            </a:br>
            <a:r>
              <a:rPr lang="en-US" sz="1900" dirty="0" smtClean="0"/>
              <a:t> The protocol can consist of a </a:t>
            </a:r>
            <a:r>
              <a:rPr lang="en-US" sz="1900" b="1" dirty="0" smtClean="0"/>
              <a:t>tour around the house in which the technicians will give recommendations on each of the habits and devices </a:t>
            </a:r>
            <a:r>
              <a:rPr lang="en-US" sz="1900" dirty="0" smtClean="0"/>
              <a:t>related to the consumption of energy, water, waste generation and mobility, all in a participatory manner. </a:t>
            </a:r>
            <a:br>
              <a:rPr lang="en-US" sz="1900" dirty="0" smtClean="0"/>
            </a:br>
            <a:r>
              <a:rPr lang="en-US" sz="1900" dirty="0" smtClean="0"/>
              <a:t/>
            </a:r>
            <a:br>
              <a:rPr lang="en-US" sz="1900" dirty="0" smtClean="0"/>
            </a:br>
            <a:r>
              <a:rPr lang="en-US" sz="1900" dirty="0" smtClean="0"/>
              <a:t>    - </a:t>
            </a:r>
            <a:r>
              <a:rPr lang="en-US" sz="1900" b="1" dirty="0" smtClean="0">
                <a:solidFill>
                  <a:srgbClr val="0070C0"/>
                </a:solidFill>
              </a:rPr>
              <a:t>For </a:t>
            </a:r>
            <a:r>
              <a:rPr lang="en-US" sz="1900" b="1" dirty="0">
                <a:solidFill>
                  <a:srgbClr val="0070C0"/>
                </a:solidFill>
              </a:rPr>
              <a:t>a </a:t>
            </a:r>
            <a:r>
              <a:rPr lang="en-US" sz="1900" b="1" dirty="0" smtClean="0">
                <a:solidFill>
                  <a:srgbClr val="0070C0"/>
                </a:solidFill>
              </a:rPr>
              <a:t>group</a:t>
            </a:r>
            <a:r>
              <a:rPr lang="en-US" sz="1900" b="1" dirty="0" smtClean="0"/>
              <a:t>, giving </a:t>
            </a:r>
            <a:r>
              <a:rPr lang="en-US" sz="1900" b="1" dirty="0"/>
              <a:t>recommendations for the different situations that may occur in </a:t>
            </a:r>
            <a:r>
              <a:rPr lang="en-US" sz="1900" b="1" dirty="0" smtClean="0"/>
              <a:t>houses</a:t>
            </a:r>
            <a:r>
              <a:rPr lang="en-US" sz="1900" dirty="0" smtClean="0"/>
              <a:t>, so </a:t>
            </a:r>
            <a:r>
              <a:rPr lang="en-US" sz="1900" dirty="0"/>
              <a:t>that all participants can transfer these recommendations to their </a:t>
            </a:r>
            <a:r>
              <a:rPr lang="en-US" sz="1900" dirty="0" smtClean="0"/>
              <a:t>homes. The </a:t>
            </a:r>
            <a:r>
              <a:rPr lang="en-US" sz="1900" dirty="0"/>
              <a:t>protocol </a:t>
            </a:r>
            <a:r>
              <a:rPr lang="en-US" sz="1900" dirty="0" smtClean="0"/>
              <a:t>is the same as used for </a:t>
            </a:r>
            <a:r>
              <a:rPr lang="en-US" sz="1900" dirty="0"/>
              <a:t>environmental audits in </a:t>
            </a:r>
            <a:r>
              <a:rPr lang="en-US" sz="1900" dirty="0" smtClean="0"/>
              <a:t>homes. If </a:t>
            </a:r>
            <a:r>
              <a:rPr lang="en-US" sz="1900" dirty="0"/>
              <a:t>the office does not have all the usual characteristics of a </a:t>
            </a:r>
            <a:r>
              <a:rPr lang="en-US" sz="1900" dirty="0" smtClean="0"/>
              <a:t>house, </a:t>
            </a:r>
            <a:r>
              <a:rPr lang="en-US" sz="1900" dirty="0"/>
              <a:t>the audit can be completed with a power-point presentation containing images of equipment or consumption points of energy and water consumption, as well as waste generation in the missing rooms</a:t>
            </a:r>
            <a:r>
              <a:rPr lang="en-US" sz="1900" dirty="0" smtClean="0"/>
              <a:t>.</a:t>
            </a:r>
            <a:endParaRPr lang="es-ES" sz="1900" dirty="0"/>
          </a:p>
        </p:txBody>
      </p:sp>
      <p:sp>
        <p:nvSpPr>
          <p:cNvPr id="7" name="6 CuadroTexto"/>
          <p:cNvSpPr txBox="1"/>
          <p:nvPr/>
        </p:nvSpPr>
        <p:spPr>
          <a:xfrm>
            <a:off x="1547664" y="500042"/>
            <a:ext cx="6264696" cy="461665"/>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methodology</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9" name="8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1567134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428736"/>
            <a:ext cx="8640960" cy="4938935"/>
          </a:xfrm>
        </p:spPr>
        <p:txBody>
          <a:bodyPr numCol="1">
            <a:normAutofit fontScale="90000"/>
          </a:bodyPr>
          <a:lstStyle/>
          <a:p>
            <a:pPr algn="l"/>
            <a:r>
              <a:rPr lang="es-ES" sz="2000" b="1" dirty="0" smtClean="0">
                <a:solidFill>
                  <a:srgbClr val="FF0000"/>
                </a:solidFill>
              </a:rPr>
              <a:t>1. </a:t>
            </a:r>
            <a:r>
              <a:rPr lang="es-ES" sz="2000" b="1" dirty="0" err="1" smtClean="0">
                <a:solidFill>
                  <a:srgbClr val="FF0000"/>
                </a:solidFill>
              </a:rPr>
              <a:t>Environmental</a:t>
            </a:r>
            <a:r>
              <a:rPr lang="es-ES" sz="2000" b="1" dirty="0" smtClean="0">
                <a:solidFill>
                  <a:srgbClr val="FF0000"/>
                </a:solidFill>
              </a:rPr>
              <a:t> </a:t>
            </a:r>
            <a:r>
              <a:rPr lang="es-ES" sz="2000" b="1" dirty="0" err="1" smtClean="0">
                <a:solidFill>
                  <a:srgbClr val="FF0000"/>
                </a:solidFill>
              </a:rPr>
              <a:t>audits</a:t>
            </a:r>
            <a:r>
              <a:rPr lang="es-ES" sz="2000" b="1" dirty="0" smtClean="0">
                <a:solidFill>
                  <a:srgbClr val="FF0000"/>
                </a:solidFill>
              </a:rPr>
              <a:t>:</a:t>
            </a:r>
            <a:r>
              <a:rPr lang="es-ES" sz="2000" dirty="0" smtClean="0"/>
              <a:t/>
            </a:r>
            <a:br>
              <a:rPr lang="es-ES" sz="2000" dirty="0" smtClean="0"/>
            </a:br>
            <a:r>
              <a:rPr lang="es-ES" sz="2000" dirty="0"/>
              <a:t/>
            </a:r>
            <a:br>
              <a:rPr lang="es-ES" sz="2000" dirty="0"/>
            </a:br>
            <a:r>
              <a:rPr lang="en-US" sz="2000" b="1" dirty="0" smtClean="0"/>
              <a:t>   </a:t>
            </a:r>
            <a:r>
              <a:rPr lang="en-US" sz="2000" dirty="0" smtClean="0"/>
              <a:t>   - </a:t>
            </a:r>
            <a:r>
              <a:rPr lang="en-US" sz="2000" b="1" dirty="0" smtClean="0">
                <a:solidFill>
                  <a:srgbClr val="0070C0"/>
                </a:solidFill>
              </a:rPr>
              <a:t>For a school</a:t>
            </a:r>
            <a:r>
              <a:rPr lang="en-US" sz="2000" dirty="0" smtClean="0"/>
              <a:t>, which consist on a number of activities to </a:t>
            </a:r>
            <a:r>
              <a:rPr lang="en-US" sz="2000" b="1" dirty="0" smtClean="0"/>
              <a:t>find out the energy the school uses f</a:t>
            </a:r>
            <a:r>
              <a:rPr lang="en-US" sz="2000" dirty="0" smtClean="0"/>
              <a:t>or lighting, heating, etc.; </a:t>
            </a:r>
            <a:r>
              <a:rPr lang="en-US" sz="2000" b="1" dirty="0" smtClean="0"/>
              <a:t>what are the characteristics of different types of energy</a:t>
            </a:r>
            <a:r>
              <a:rPr lang="en-US" sz="2000" dirty="0" smtClean="0"/>
              <a:t>, and finally we </a:t>
            </a:r>
            <a:r>
              <a:rPr lang="en-US" sz="2000" b="1" dirty="0"/>
              <a:t>find out if the energy is used wisely</a:t>
            </a:r>
            <a:r>
              <a:rPr lang="en-US" sz="2000" dirty="0" smtClean="0"/>
              <a:t>. The protocol has three phases:</a:t>
            </a:r>
            <a:br>
              <a:rPr lang="en-US" sz="2000" dirty="0" smtClean="0"/>
            </a:br>
            <a:r>
              <a:rPr lang="en-US" sz="2000" dirty="0"/>
              <a:t/>
            </a:r>
            <a:br>
              <a:rPr lang="en-US" sz="2000" dirty="0"/>
            </a:br>
            <a:r>
              <a:rPr lang="en-US" sz="2000" b="1" dirty="0" smtClean="0"/>
              <a:t>1. Detect student’s </a:t>
            </a:r>
            <a:r>
              <a:rPr lang="en-US" sz="2000" b="1" dirty="0"/>
              <a:t>preconceptions </a:t>
            </a:r>
            <a:r>
              <a:rPr lang="en-US" sz="2000" dirty="0" smtClean="0"/>
              <a:t>related to energy</a:t>
            </a:r>
            <a:r>
              <a:rPr lang="en-US" sz="2000" dirty="0"/>
              <a:t>, water, waste, </a:t>
            </a:r>
            <a:r>
              <a:rPr lang="en-US" sz="2000" dirty="0" smtClean="0"/>
              <a:t>consumption, etc. For this purpose:</a:t>
            </a:r>
            <a:br>
              <a:rPr lang="en-US" sz="2000" dirty="0" smtClean="0"/>
            </a:br>
            <a:r>
              <a:rPr lang="en-US" sz="2000" dirty="0" smtClean="0"/>
              <a:t>   a) Make a tour through the school.</a:t>
            </a:r>
            <a:br>
              <a:rPr lang="en-US" sz="2000" dirty="0" smtClean="0"/>
            </a:br>
            <a:r>
              <a:rPr lang="en-US" sz="2000" dirty="0" smtClean="0"/>
              <a:t>   b) Organize a debate with students.</a:t>
            </a:r>
            <a:br>
              <a:rPr lang="en-US" sz="2000" dirty="0" smtClean="0"/>
            </a:br>
            <a:r>
              <a:rPr lang="en-US" sz="2000" dirty="0" smtClean="0"/>
              <a:t>   </a:t>
            </a:r>
            <a:r>
              <a:rPr lang="en-US" sz="2000" dirty="0"/>
              <a:t>c</a:t>
            </a:r>
            <a:r>
              <a:rPr lang="en-US" sz="2000" dirty="0" smtClean="0"/>
              <a:t>) Ask </a:t>
            </a:r>
            <a:r>
              <a:rPr lang="en-US" sz="2000" dirty="0"/>
              <a:t>each student to fill in a short questionnaire about their own energy consumption </a:t>
            </a:r>
            <a:r>
              <a:rPr lang="en-US" sz="2000" dirty="0" smtClean="0"/>
              <a:t>habits.</a:t>
            </a:r>
            <a:br>
              <a:rPr lang="en-US" sz="2000" dirty="0" smtClean="0"/>
            </a:br>
            <a:r>
              <a:rPr lang="en-US" sz="2000" dirty="0"/>
              <a:t/>
            </a:r>
            <a:br>
              <a:rPr lang="en-US" sz="2000" dirty="0"/>
            </a:br>
            <a:r>
              <a:rPr lang="en-US" sz="2000" b="1" dirty="0" smtClean="0"/>
              <a:t>2. Collect, </a:t>
            </a:r>
            <a:r>
              <a:rPr lang="en-US" sz="2000" b="1" dirty="0"/>
              <a:t>systemize and analyze the </a:t>
            </a:r>
            <a:r>
              <a:rPr lang="en-US" sz="2000" b="1" dirty="0" smtClean="0"/>
              <a:t>data.</a:t>
            </a:r>
            <a:br>
              <a:rPr lang="en-US" sz="2000" b="1" dirty="0" smtClean="0"/>
            </a:br>
            <a:r>
              <a:rPr lang="en-US" sz="2000" b="1" dirty="0"/>
              <a:t/>
            </a:r>
            <a:br>
              <a:rPr lang="en-US" sz="2000" b="1" dirty="0"/>
            </a:br>
            <a:r>
              <a:rPr lang="en-US" sz="2000" b="1" dirty="0" smtClean="0"/>
              <a:t>3. Draw </a:t>
            </a:r>
            <a:r>
              <a:rPr lang="en-US" sz="2000" b="1" dirty="0"/>
              <a:t>conclusions and proposals </a:t>
            </a:r>
            <a:r>
              <a:rPr lang="en-US" sz="2000" b="1" dirty="0" smtClean="0"/>
              <a:t>and </a:t>
            </a:r>
            <a:r>
              <a:rPr lang="en-US" sz="2000" b="1" dirty="0"/>
              <a:t>development </a:t>
            </a:r>
            <a:r>
              <a:rPr lang="en-US" sz="2000" b="1" dirty="0" smtClean="0"/>
              <a:t> an action </a:t>
            </a:r>
            <a:r>
              <a:rPr lang="en-US" sz="2000" b="1" dirty="0"/>
              <a:t>plan.</a:t>
            </a:r>
            <a:br>
              <a:rPr lang="en-US" sz="2000" b="1" dirty="0"/>
            </a:br>
            <a:r>
              <a:rPr lang="es-ES" sz="2000" dirty="0" smtClean="0"/>
              <a:t/>
            </a:r>
            <a:br>
              <a:rPr lang="es-ES" sz="2000" dirty="0" smtClean="0"/>
            </a:br>
            <a:endParaRPr lang="es-ES" sz="2000" dirty="0"/>
          </a:p>
        </p:txBody>
      </p:sp>
      <p:sp>
        <p:nvSpPr>
          <p:cNvPr id="7" name="6 CuadroTexto"/>
          <p:cNvSpPr txBox="1"/>
          <p:nvPr/>
        </p:nvSpPr>
        <p:spPr>
          <a:xfrm>
            <a:off x="1547664" y="642918"/>
            <a:ext cx="6264696" cy="461665"/>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methodology</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9" name="8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890844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2071678"/>
            <a:ext cx="8640960" cy="4680520"/>
          </a:xfrm>
        </p:spPr>
        <p:txBody>
          <a:bodyPr numCol="1">
            <a:normAutofit fontScale="90000"/>
          </a:bodyPr>
          <a:lstStyle/>
          <a:p>
            <a:pPr algn="l"/>
            <a:r>
              <a:rPr lang="es-ES" sz="2000" b="1" dirty="0" smtClean="0">
                <a:solidFill>
                  <a:srgbClr val="FF0000"/>
                </a:solidFill>
              </a:rPr>
              <a:t>1. </a:t>
            </a:r>
            <a:r>
              <a:rPr lang="es-ES" sz="2000" b="1" dirty="0" err="1" smtClean="0">
                <a:solidFill>
                  <a:srgbClr val="FF0000"/>
                </a:solidFill>
              </a:rPr>
              <a:t>Meetings</a:t>
            </a:r>
            <a:r>
              <a:rPr lang="es-ES" sz="2000" b="1" dirty="0" smtClean="0">
                <a:solidFill>
                  <a:srgbClr val="FF0000"/>
                </a:solidFill>
              </a:rPr>
              <a:t> and </a:t>
            </a:r>
            <a:r>
              <a:rPr lang="es-ES" sz="2000" b="1" dirty="0" err="1" smtClean="0">
                <a:solidFill>
                  <a:srgbClr val="FF0000"/>
                </a:solidFill>
              </a:rPr>
              <a:t>workshops</a:t>
            </a:r>
            <a:r>
              <a:rPr lang="es-ES" sz="2000" b="1" dirty="0" smtClean="0">
                <a:solidFill>
                  <a:srgbClr val="FF0000"/>
                </a:solidFill>
              </a:rPr>
              <a:t>:</a:t>
            </a:r>
            <a:r>
              <a:rPr lang="es-ES" sz="2000" dirty="0" smtClean="0"/>
              <a:t/>
            </a:r>
            <a:br>
              <a:rPr lang="es-ES" sz="2000" dirty="0" smtClean="0"/>
            </a:br>
            <a:r>
              <a:rPr lang="es-ES" sz="2000" dirty="0"/>
              <a:t/>
            </a:r>
            <a:br>
              <a:rPr lang="es-ES" sz="2000" dirty="0"/>
            </a:br>
            <a:r>
              <a:rPr lang="en-US" sz="2000" b="1" dirty="0" smtClean="0"/>
              <a:t> </a:t>
            </a:r>
            <a:r>
              <a:rPr lang="en-US" sz="2000" dirty="0" smtClean="0"/>
              <a:t>Organization of </a:t>
            </a:r>
            <a:r>
              <a:rPr lang="en-US" sz="2000" dirty="0" err="1" smtClean="0"/>
              <a:t>meeetings</a:t>
            </a:r>
            <a:r>
              <a:rPr lang="en-US" sz="2000" dirty="0" smtClean="0"/>
              <a:t> and workshops can be different depending on:</a:t>
            </a:r>
            <a:br>
              <a:rPr lang="en-US" sz="2000" dirty="0" smtClean="0"/>
            </a:br>
            <a:r>
              <a:rPr lang="en-US" sz="2000" dirty="0" smtClean="0"/>
              <a:t/>
            </a:r>
            <a:br>
              <a:rPr lang="en-US" sz="2000" dirty="0" smtClean="0"/>
            </a:br>
            <a:r>
              <a:rPr lang="en-US" sz="2000" b="1" dirty="0" smtClean="0"/>
              <a:t>1. The </a:t>
            </a:r>
            <a:r>
              <a:rPr lang="en-US" sz="2000" b="1" dirty="0"/>
              <a:t>duration of the </a:t>
            </a:r>
            <a:r>
              <a:rPr lang="en-US" sz="2000" b="1" dirty="0" err="1" smtClean="0"/>
              <a:t>Programme</a:t>
            </a:r>
            <a:r>
              <a:rPr lang="en-US" sz="2000" dirty="0" smtClean="0"/>
              <a:t>:</a:t>
            </a:r>
            <a:br>
              <a:rPr lang="en-US" sz="2000" dirty="0" smtClean="0"/>
            </a:br>
            <a:r>
              <a:rPr lang="en-US" sz="2000" dirty="0" smtClean="0"/>
              <a:t/>
            </a:r>
            <a:br>
              <a:rPr lang="en-US" sz="2000" dirty="0" smtClean="0"/>
            </a:br>
            <a:r>
              <a:rPr lang="en-US" sz="2000" dirty="0" smtClean="0"/>
              <a:t>If the </a:t>
            </a:r>
            <a:r>
              <a:rPr lang="en-US" sz="2000" dirty="0" err="1"/>
              <a:t>P</a:t>
            </a:r>
            <a:r>
              <a:rPr lang="en-US" sz="2000" dirty="0" err="1" smtClean="0"/>
              <a:t>rogramme</a:t>
            </a:r>
            <a:r>
              <a:rPr lang="en-US" sz="2000" dirty="0" smtClean="0"/>
              <a:t> </a:t>
            </a:r>
            <a:r>
              <a:rPr lang="en-US" sz="2000" dirty="0"/>
              <a:t>lasts only one year, the </a:t>
            </a:r>
            <a:r>
              <a:rPr lang="en-US" sz="2000" dirty="0" err="1"/>
              <a:t>organisers</a:t>
            </a:r>
            <a:r>
              <a:rPr lang="en-US" sz="2000" dirty="0"/>
              <a:t> should increase the frequency of meetings and workshops, for example once a month, to deal with all the issues.</a:t>
            </a:r>
            <a:r>
              <a:rPr lang="es-ES" sz="2000" dirty="0"/>
              <a:t/>
            </a:r>
            <a:br>
              <a:rPr lang="es-ES" sz="2000" dirty="0"/>
            </a:br>
            <a:r>
              <a:rPr lang="en-US" sz="2000" dirty="0"/>
              <a:t/>
            </a:r>
            <a:br>
              <a:rPr lang="en-US" sz="2000" dirty="0"/>
            </a:br>
            <a:r>
              <a:rPr lang="en-US" sz="2000" b="1" dirty="0" smtClean="0"/>
              <a:t>2. The target group (for example, groups at risk of social exclusion):</a:t>
            </a:r>
            <a:r>
              <a:rPr lang="en-US" sz="2000" b="1" dirty="0"/>
              <a:t/>
            </a:r>
            <a:br>
              <a:rPr lang="en-US" sz="2000" b="1" dirty="0"/>
            </a:br>
            <a:r>
              <a:rPr lang="en-US" sz="2000" dirty="0"/>
              <a:t/>
            </a:r>
            <a:br>
              <a:rPr lang="en-US" sz="2000" dirty="0"/>
            </a:br>
            <a:r>
              <a:rPr lang="en-US" sz="2000" dirty="0"/>
              <a:t>- More emphasis on saving energy and water, waste reduction and management, sustainable mobility habits and responsible shopping from the point of view of consuming local products.</a:t>
            </a:r>
            <a:br>
              <a:rPr lang="en-US" sz="2000" dirty="0"/>
            </a:br>
            <a:r>
              <a:rPr lang="en-US" sz="2000" dirty="0"/>
              <a:t>- Ecological agriculture and farming as well as fair trade se </a:t>
            </a:r>
            <a:r>
              <a:rPr lang="en-US" sz="2000" dirty="0" err="1"/>
              <a:t>trabajarán</a:t>
            </a:r>
            <a:r>
              <a:rPr lang="en-US" sz="2000" dirty="0"/>
              <a:t> </a:t>
            </a:r>
            <a:r>
              <a:rPr lang="en-US" sz="2000" dirty="0" err="1"/>
              <a:t>menos</a:t>
            </a:r>
            <a:r>
              <a:rPr lang="en-US" sz="2000" dirty="0"/>
              <a:t>.</a:t>
            </a:r>
            <a:br>
              <a:rPr lang="en-US" sz="2000" dirty="0"/>
            </a:br>
            <a:r>
              <a:rPr lang="en-US" sz="2000" dirty="0" smtClean="0"/>
              <a:t>- It is preferable to work with active methods instead of power-point. </a:t>
            </a:r>
            <a:br>
              <a:rPr lang="en-US" sz="2000" dirty="0" smtClean="0"/>
            </a:br>
            <a:r>
              <a:rPr lang="en-US" sz="2000" dirty="0" smtClean="0"/>
              <a:t/>
            </a:r>
            <a:br>
              <a:rPr lang="en-US" sz="2000" dirty="0" smtClean="0"/>
            </a:br>
            <a:r>
              <a:rPr lang="en-US" sz="2000" dirty="0" smtClean="0"/>
              <a:t>When working with schools or civic associations, school or organization should be responsible for inviting the participants.</a:t>
            </a:r>
            <a:r>
              <a:rPr lang="en-US" sz="2000" dirty="0"/>
              <a:t/>
            </a:r>
            <a:br>
              <a:rPr lang="en-US" sz="2000" dirty="0"/>
            </a:br>
            <a:r>
              <a:rPr lang="en-US" sz="2000" dirty="0"/>
              <a:t/>
            </a:r>
            <a:br>
              <a:rPr lang="en-US" sz="2000" dirty="0"/>
            </a:br>
            <a:r>
              <a:rPr lang="es-ES" sz="2000" dirty="0" smtClean="0"/>
              <a:t/>
            </a:r>
            <a:br>
              <a:rPr lang="es-ES" sz="2000" dirty="0" smtClean="0"/>
            </a:br>
            <a:endParaRPr lang="es-ES" sz="2000" dirty="0"/>
          </a:p>
        </p:txBody>
      </p:sp>
      <p:sp>
        <p:nvSpPr>
          <p:cNvPr id="7" name="6 CuadroTexto"/>
          <p:cNvSpPr txBox="1"/>
          <p:nvPr/>
        </p:nvSpPr>
        <p:spPr>
          <a:xfrm>
            <a:off x="1547664" y="571480"/>
            <a:ext cx="6264696" cy="461665"/>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methodology</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9" name="8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4232526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142984"/>
            <a:ext cx="8640960" cy="4680520"/>
          </a:xfrm>
        </p:spPr>
        <p:txBody>
          <a:bodyPr numCol="1">
            <a:normAutofit fontScale="90000"/>
          </a:bodyPr>
          <a:lstStyle/>
          <a:p>
            <a:pPr algn="l"/>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a:t>
            </a:r>
            <a:r>
              <a:rPr lang="es-ES" sz="2000" dirty="0" smtClean="0"/>
              <a:t/>
            </a:r>
            <a:br>
              <a:rPr lang="es-ES" sz="2000" dirty="0" smtClean="0"/>
            </a:br>
            <a:r>
              <a:rPr lang="es-ES" sz="2000" dirty="0" smtClean="0"/>
              <a:t/>
            </a:r>
            <a:br>
              <a:rPr lang="es-ES" sz="2000" dirty="0" smtClean="0"/>
            </a:br>
            <a:r>
              <a:rPr lang="es-ES" sz="2000" b="1" dirty="0" smtClean="0">
                <a:solidFill>
                  <a:srgbClr val="FF0000"/>
                </a:solidFill>
              </a:rPr>
              <a:t> </a:t>
            </a:r>
            <a:r>
              <a:rPr lang="es-ES" sz="2200" b="1" dirty="0" err="1" smtClean="0">
                <a:solidFill>
                  <a:srgbClr val="FF0000"/>
                </a:solidFill>
              </a:rPr>
              <a:t>Citizen</a:t>
            </a:r>
            <a:r>
              <a:rPr lang="es-ES" sz="2200" b="1" dirty="0" smtClean="0">
                <a:solidFill>
                  <a:srgbClr val="FF0000"/>
                </a:solidFill>
              </a:rPr>
              <a:t> </a:t>
            </a:r>
            <a:r>
              <a:rPr lang="es-ES" sz="2200" b="1" dirty="0" err="1" smtClean="0">
                <a:solidFill>
                  <a:srgbClr val="FF0000"/>
                </a:solidFill>
              </a:rPr>
              <a:t>associations</a:t>
            </a:r>
            <a:r>
              <a:rPr lang="es-ES" sz="2200" b="1" dirty="0" smtClean="0">
                <a:solidFill>
                  <a:srgbClr val="FF0000"/>
                </a:solidFill>
              </a:rPr>
              <a:t>:</a:t>
            </a:r>
            <a:r>
              <a:rPr lang="es-ES" sz="2200" dirty="0" smtClean="0"/>
              <a:t/>
            </a:r>
            <a:br>
              <a:rPr lang="es-ES" sz="2200" dirty="0" smtClean="0"/>
            </a:br>
            <a:r>
              <a:rPr lang="es-ES" sz="2200" dirty="0"/>
              <a:t/>
            </a:r>
            <a:br>
              <a:rPr lang="es-ES" sz="2200" dirty="0"/>
            </a:br>
            <a:r>
              <a:rPr lang="en-US" sz="2200" dirty="0" smtClean="0"/>
              <a:t> It is recommended to organize a </a:t>
            </a:r>
            <a:r>
              <a:rPr lang="en-US" sz="2200" b="1" dirty="0" smtClean="0"/>
              <a:t>communication campaign directed at the selected type of entities</a:t>
            </a:r>
            <a:r>
              <a:rPr lang="en-US" sz="2200" dirty="0" smtClean="0"/>
              <a:t>, and, where appropriate, </a:t>
            </a:r>
            <a:r>
              <a:rPr lang="en-US" sz="2200" b="1" dirty="0" smtClean="0"/>
              <a:t>municipal services </a:t>
            </a:r>
            <a:r>
              <a:rPr lang="en-US" sz="2200" dirty="0" smtClean="0"/>
              <a:t>working within appropriate sectors.</a:t>
            </a:r>
            <a:br>
              <a:rPr lang="en-US" sz="2200" dirty="0" smtClean="0"/>
            </a:br>
            <a:r>
              <a:rPr lang="en-US" sz="2200" dirty="0" smtClean="0"/>
              <a:t/>
            </a:r>
            <a:br>
              <a:rPr lang="en-US" sz="2200" dirty="0" smtClean="0"/>
            </a:br>
            <a:r>
              <a:rPr lang="en-US" sz="2200" dirty="0" smtClean="0"/>
              <a:t>For example, when working with groups at risk of social exclusion, it can be useful to contact to:</a:t>
            </a:r>
            <a:br>
              <a:rPr lang="en-US" sz="2200" dirty="0" smtClean="0"/>
            </a:br>
            <a:r>
              <a:rPr lang="en-US" sz="2200" dirty="0" smtClean="0"/>
              <a:t/>
            </a:r>
            <a:br>
              <a:rPr lang="en-US" sz="2200" dirty="0" smtClean="0"/>
            </a:br>
            <a:r>
              <a:rPr lang="en-US" sz="2200" dirty="0" smtClean="0"/>
              <a:t>- Social organizations.</a:t>
            </a:r>
            <a:br>
              <a:rPr lang="en-US" sz="2200" dirty="0" smtClean="0"/>
            </a:br>
            <a:r>
              <a:rPr lang="en-US" sz="2200" dirty="0" smtClean="0"/>
              <a:t>- Municipal Social Services.</a:t>
            </a:r>
            <a:br>
              <a:rPr lang="en-US" sz="2200" dirty="0" smtClean="0"/>
            </a:br>
            <a:r>
              <a:rPr lang="en-US" sz="2200" dirty="0" smtClean="0"/>
              <a:t>- Municipal agencies that provide assistance to the target groups (day </a:t>
            </a:r>
            <a:r>
              <a:rPr lang="en-US" sz="2200" dirty="0" err="1" smtClean="0"/>
              <a:t>centres</a:t>
            </a:r>
            <a:r>
              <a:rPr lang="en-US" sz="2200" dirty="0" smtClean="0"/>
              <a:t> for seniors, shelters for immigrant women and victims of gender violence, supervised apartments for minors, juvenile prisons, multipurpose </a:t>
            </a:r>
            <a:r>
              <a:rPr lang="en-US" sz="2200" dirty="0" err="1" smtClean="0"/>
              <a:t>centres</a:t>
            </a:r>
            <a:r>
              <a:rPr lang="en-US" sz="2200" dirty="0" smtClean="0"/>
              <a:t> for people with disabilities, etc.). </a:t>
            </a:r>
            <a:r>
              <a:rPr lang="es-ES" sz="2000" dirty="0" smtClean="0"/>
              <a:t/>
            </a:r>
            <a:br>
              <a:rPr lang="es-ES" sz="2000" dirty="0" smtClean="0"/>
            </a:br>
            <a:endParaRPr lang="es-ES" sz="2000" dirty="0"/>
          </a:p>
        </p:txBody>
      </p:sp>
      <p:sp>
        <p:nvSpPr>
          <p:cNvPr id="7" name="6 CuadroTexto"/>
          <p:cNvSpPr txBox="1"/>
          <p:nvPr/>
        </p:nvSpPr>
        <p:spPr>
          <a:xfrm>
            <a:off x="2022080" y="357166"/>
            <a:ext cx="6264696" cy="830997"/>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dissemination</a:t>
            </a:r>
            <a:r>
              <a:rPr lang="es-ES" sz="2400" b="1" dirty="0" smtClean="0"/>
              <a:t> of </a:t>
            </a:r>
            <a:r>
              <a:rPr lang="es-ES" sz="2400" b="1" dirty="0" err="1" smtClean="0"/>
              <a:t>the</a:t>
            </a:r>
            <a:r>
              <a:rPr lang="es-ES" sz="2400" b="1" dirty="0" smtClean="0"/>
              <a:t> </a:t>
            </a:r>
            <a:r>
              <a:rPr lang="es-ES" sz="2400" b="1" dirty="0" err="1" smtClean="0"/>
              <a:t>Programme</a:t>
            </a:r>
            <a:r>
              <a:rPr lang="es-ES" sz="2400" b="1" dirty="0" smtClean="0"/>
              <a:t> and </a:t>
            </a:r>
            <a:r>
              <a:rPr lang="es-ES" sz="2400" b="1" dirty="0" err="1" smtClean="0"/>
              <a:t>recruitment</a:t>
            </a:r>
            <a:r>
              <a:rPr lang="es-ES" sz="2400" b="1" dirty="0" smtClean="0"/>
              <a:t> of </a:t>
            </a:r>
            <a:r>
              <a:rPr lang="es-ES" sz="2400" b="1" dirty="0" err="1" smtClean="0"/>
              <a:t>the</a:t>
            </a:r>
            <a:r>
              <a:rPr lang="es-ES" sz="2400" b="1" dirty="0" smtClean="0"/>
              <a:t> </a:t>
            </a:r>
            <a:r>
              <a:rPr lang="es-ES" sz="2400" b="1" dirty="0" err="1" smtClean="0"/>
              <a:t>participants</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8"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4232526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1643050"/>
            <a:ext cx="8640960" cy="4680520"/>
          </a:xfrm>
        </p:spPr>
        <p:txBody>
          <a:bodyPr numCol="1">
            <a:normAutofit fontScale="90000"/>
          </a:bodyPr>
          <a:lstStyle/>
          <a:p>
            <a:pPr algn="l"/>
            <a:r>
              <a:rPr lang="es-ES" sz="2000" b="1" dirty="0" smtClean="0">
                <a:solidFill>
                  <a:srgbClr val="FF0000"/>
                </a:solidFill>
              </a:rPr>
              <a:t/>
            </a:r>
            <a:br>
              <a:rPr lang="es-ES" sz="2000" b="1" dirty="0" smtClean="0">
                <a:solidFill>
                  <a:srgbClr val="FF0000"/>
                </a:solidFill>
              </a:rPr>
            </a:br>
            <a:r>
              <a:rPr lang="es-ES" sz="2000" b="1" dirty="0" smtClean="0">
                <a:solidFill>
                  <a:srgbClr val="FF0000"/>
                </a:solidFill>
              </a:rPr>
              <a:t> </a:t>
            </a:r>
            <a:r>
              <a:rPr lang="es-ES" sz="2000" dirty="0" smtClean="0"/>
              <a:t/>
            </a:r>
            <a:br>
              <a:rPr lang="es-ES" sz="2000" dirty="0" smtClean="0"/>
            </a:br>
            <a:r>
              <a:rPr lang="es-ES" sz="2000" dirty="0" smtClean="0"/>
              <a:t/>
            </a:r>
            <a:br>
              <a:rPr lang="es-ES" sz="2000" dirty="0" smtClean="0"/>
            </a:br>
            <a:r>
              <a:rPr lang="es-ES" sz="2000" b="1" dirty="0" smtClean="0">
                <a:solidFill>
                  <a:srgbClr val="FF0000"/>
                </a:solidFill>
              </a:rPr>
              <a:t> </a:t>
            </a:r>
            <a:r>
              <a:rPr lang="es-ES" sz="2200" b="1" dirty="0" err="1" smtClean="0">
                <a:solidFill>
                  <a:srgbClr val="FF0000"/>
                </a:solidFill>
              </a:rPr>
              <a:t>Citizen</a:t>
            </a:r>
            <a:r>
              <a:rPr lang="es-ES" sz="2200" b="1" dirty="0" smtClean="0">
                <a:solidFill>
                  <a:srgbClr val="FF0000"/>
                </a:solidFill>
              </a:rPr>
              <a:t> </a:t>
            </a:r>
            <a:r>
              <a:rPr lang="es-ES" sz="2200" b="1" dirty="0" err="1" smtClean="0">
                <a:solidFill>
                  <a:srgbClr val="FF0000"/>
                </a:solidFill>
              </a:rPr>
              <a:t>associations</a:t>
            </a:r>
            <a:r>
              <a:rPr lang="es-ES" sz="2200" b="1" dirty="0" smtClean="0">
                <a:solidFill>
                  <a:srgbClr val="FF0000"/>
                </a:solidFill>
              </a:rPr>
              <a:t>:</a:t>
            </a:r>
            <a:r>
              <a:rPr lang="en-US" sz="2200" dirty="0" smtClean="0"/>
              <a:t> </a:t>
            </a:r>
            <a:br>
              <a:rPr lang="en-US" sz="2200" dirty="0" smtClean="0"/>
            </a:br>
            <a:r>
              <a:rPr lang="en-US" sz="2200" dirty="0" smtClean="0"/>
              <a:t/>
            </a:r>
            <a:br>
              <a:rPr lang="en-US" sz="2200" dirty="0" smtClean="0"/>
            </a:br>
            <a:r>
              <a:rPr lang="en-US" sz="2200" dirty="0" smtClean="0"/>
              <a:t> After an initial expression of interest, it’s necessary to </a:t>
            </a:r>
            <a:r>
              <a:rPr lang="en-US" sz="2200" b="1" dirty="0" smtClean="0"/>
              <a:t>arrange a meeting with the representatives</a:t>
            </a:r>
            <a:r>
              <a:rPr lang="en-US" sz="2200" dirty="0" smtClean="0"/>
              <a:t> of the organizations to:</a:t>
            </a:r>
            <a:br>
              <a:rPr lang="en-US" sz="2200" dirty="0" smtClean="0"/>
            </a:br>
            <a:r>
              <a:rPr lang="en-US" sz="2200" dirty="0" smtClean="0"/>
              <a:t/>
            </a:r>
            <a:br>
              <a:rPr lang="en-US" sz="2200" dirty="0" smtClean="0"/>
            </a:br>
            <a:r>
              <a:rPr lang="en-US" sz="2200" b="1" dirty="0" smtClean="0"/>
              <a:t>- Explain the </a:t>
            </a:r>
            <a:r>
              <a:rPr lang="en-US" sz="2200" b="1" dirty="0" err="1" smtClean="0"/>
              <a:t>Programme</a:t>
            </a:r>
            <a:r>
              <a:rPr lang="en-US" sz="2200" b="1" dirty="0" smtClean="0"/>
              <a:t/>
            </a:r>
            <a:br>
              <a:rPr lang="en-US" sz="2200" b="1" dirty="0" smtClean="0"/>
            </a:br>
            <a:r>
              <a:rPr lang="en-US" sz="2200" b="1" dirty="0" smtClean="0"/>
              <a:t>- Evaluate the real possibilities of its implementation </a:t>
            </a:r>
            <a:r>
              <a:rPr lang="en-US" sz="2200" dirty="0" smtClean="0"/>
              <a:t>in their organization.</a:t>
            </a:r>
            <a:br>
              <a:rPr lang="en-US" sz="2200" dirty="0" smtClean="0"/>
            </a:br>
            <a:r>
              <a:rPr lang="en-US" sz="2200" dirty="0" smtClean="0"/>
              <a:t/>
            </a:r>
            <a:br>
              <a:rPr lang="en-US" sz="2200" dirty="0" smtClean="0"/>
            </a:br>
            <a:r>
              <a:rPr lang="en-US" sz="2200" b="1" dirty="0" smtClean="0">
                <a:solidFill>
                  <a:srgbClr val="002060"/>
                </a:solidFill>
              </a:rPr>
              <a:t>To ensure the success of the </a:t>
            </a:r>
            <a:r>
              <a:rPr lang="en-US" sz="2200" b="1" dirty="0" err="1" smtClean="0">
                <a:solidFill>
                  <a:srgbClr val="002060"/>
                </a:solidFill>
              </a:rPr>
              <a:t>Programme</a:t>
            </a:r>
            <a:r>
              <a:rPr lang="en-US" sz="2200" b="1" dirty="0" smtClean="0">
                <a:solidFill>
                  <a:srgbClr val="002060"/>
                </a:solidFill>
              </a:rPr>
              <a:t>, it is essential to have involvement of a contact person from the partner entity</a:t>
            </a:r>
            <a:r>
              <a:rPr lang="en-US" sz="2200" dirty="0" smtClean="0"/>
              <a:t>, because this person will:</a:t>
            </a:r>
            <a:br>
              <a:rPr lang="en-US" sz="2200" dirty="0" smtClean="0"/>
            </a:br>
            <a:r>
              <a:rPr lang="en-US" sz="2200" dirty="0" smtClean="0"/>
              <a:t/>
            </a:r>
            <a:br>
              <a:rPr lang="en-US" sz="2200" dirty="0" smtClean="0"/>
            </a:br>
            <a:r>
              <a:rPr lang="en-US" sz="2200" dirty="0" smtClean="0"/>
              <a:t>- Be responsible for </a:t>
            </a:r>
            <a:r>
              <a:rPr lang="en-US" sz="2200" b="1" dirty="0" smtClean="0"/>
              <a:t>convening and motivating its members.</a:t>
            </a:r>
            <a:r>
              <a:rPr lang="en-US" sz="2200" dirty="0" smtClean="0"/>
              <a:t/>
            </a:r>
            <a:br>
              <a:rPr lang="en-US" sz="2200" dirty="0" smtClean="0"/>
            </a:br>
            <a:r>
              <a:rPr lang="en-US" sz="2200" dirty="0" smtClean="0"/>
              <a:t>- Be co-responsible, along with the GH technician, for the </a:t>
            </a:r>
            <a:r>
              <a:rPr lang="en-US" sz="2200" b="1" dirty="0" smtClean="0"/>
              <a:t>monitoring of the </a:t>
            </a:r>
            <a:r>
              <a:rPr lang="en-US" sz="2200" b="1" dirty="0" err="1" smtClean="0"/>
              <a:t>Programme</a:t>
            </a:r>
            <a:r>
              <a:rPr lang="en-US" sz="2200" b="1" dirty="0" smtClean="0"/>
              <a:t>.</a:t>
            </a:r>
            <a:r>
              <a:rPr lang="en-US" sz="2200" dirty="0" smtClean="0"/>
              <a:t/>
            </a:r>
            <a:br>
              <a:rPr lang="en-US" sz="2200" dirty="0" smtClean="0"/>
            </a:br>
            <a:r>
              <a:rPr lang="en-US" sz="2200" dirty="0" smtClean="0"/>
              <a:t>- </a:t>
            </a:r>
            <a:r>
              <a:rPr lang="en-US" sz="2200" b="1" dirty="0" smtClean="0"/>
              <a:t>Provide detailed information to the GH technician </a:t>
            </a:r>
            <a:r>
              <a:rPr lang="en-US" sz="2200" dirty="0" smtClean="0"/>
              <a:t>on the profile of participants, their expectations, prior knowledge, etc.</a:t>
            </a:r>
            <a:br>
              <a:rPr lang="en-US" sz="2200" dirty="0" smtClean="0"/>
            </a:br>
            <a:r>
              <a:rPr lang="en-US" sz="2200" dirty="0" smtClean="0"/>
              <a:t/>
            </a:r>
            <a:br>
              <a:rPr lang="en-US" sz="2200" dirty="0" smtClean="0"/>
            </a:br>
            <a:r>
              <a:rPr lang="en-US" sz="2200" dirty="0"/>
              <a:t/>
            </a:r>
            <a:br>
              <a:rPr lang="en-US" sz="2200" dirty="0"/>
            </a:br>
            <a:r>
              <a:rPr lang="en-US" sz="2200" dirty="0"/>
              <a:t/>
            </a:r>
            <a:br>
              <a:rPr lang="en-US" sz="2200" dirty="0"/>
            </a:br>
            <a:r>
              <a:rPr lang="es-ES" sz="2200" dirty="0" smtClean="0"/>
              <a:t/>
            </a:r>
            <a:br>
              <a:rPr lang="es-ES" sz="2200" dirty="0" smtClean="0"/>
            </a:br>
            <a:endParaRPr lang="es-ES" sz="2200" dirty="0"/>
          </a:p>
        </p:txBody>
      </p:sp>
      <p:sp>
        <p:nvSpPr>
          <p:cNvPr id="7" name="6 CuadroTexto"/>
          <p:cNvSpPr txBox="1"/>
          <p:nvPr/>
        </p:nvSpPr>
        <p:spPr>
          <a:xfrm>
            <a:off x="2093518" y="214290"/>
            <a:ext cx="6264696" cy="830997"/>
          </a:xfrm>
          <a:prstGeom prst="rect">
            <a:avLst/>
          </a:prstGeom>
          <a:noFill/>
        </p:spPr>
        <p:txBody>
          <a:bodyPr wrap="square" rtlCol="0">
            <a:spAutoFit/>
          </a:bodyPr>
          <a:lstStyle/>
          <a:p>
            <a:pPr algn="ctr"/>
            <a:r>
              <a:rPr lang="es-ES" sz="2400" b="1" dirty="0" smtClean="0"/>
              <a:t>3. </a:t>
            </a:r>
            <a:r>
              <a:rPr lang="es-ES" sz="2400" b="1" dirty="0" err="1" smtClean="0"/>
              <a:t>Regard</a:t>
            </a:r>
            <a:r>
              <a:rPr lang="es-ES" sz="2400" b="1" dirty="0" smtClean="0"/>
              <a:t> </a:t>
            </a:r>
            <a:r>
              <a:rPr lang="es-ES" sz="2400" b="1" dirty="0" err="1" smtClean="0"/>
              <a:t>to</a:t>
            </a:r>
            <a:r>
              <a:rPr lang="es-ES" sz="2400" b="1" dirty="0" smtClean="0"/>
              <a:t> </a:t>
            </a:r>
            <a:r>
              <a:rPr lang="es-ES" sz="2400" b="1" dirty="0" err="1" smtClean="0"/>
              <a:t>dissemination</a:t>
            </a:r>
            <a:r>
              <a:rPr lang="es-ES" sz="2400" b="1" dirty="0" smtClean="0"/>
              <a:t> of </a:t>
            </a:r>
            <a:r>
              <a:rPr lang="es-ES" sz="2400" b="1" dirty="0" err="1" smtClean="0"/>
              <a:t>the</a:t>
            </a:r>
            <a:r>
              <a:rPr lang="es-ES" sz="2400" b="1" dirty="0" smtClean="0"/>
              <a:t> </a:t>
            </a:r>
            <a:r>
              <a:rPr lang="es-ES" sz="2400" b="1" dirty="0" err="1" smtClean="0"/>
              <a:t>Programme</a:t>
            </a:r>
            <a:r>
              <a:rPr lang="es-ES" sz="2400" b="1" dirty="0" smtClean="0"/>
              <a:t> and </a:t>
            </a:r>
            <a:r>
              <a:rPr lang="es-ES" sz="2400" b="1" dirty="0" err="1" smtClean="0"/>
              <a:t>recruitment</a:t>
            </a:r>
            <a:r>
              <a:rPr lang="es-ES" sz="2400" b="1" dirty="0" smtClean="0"/>
              <a:t> of </a:t>
            </a:r>
            <a:r>
              <a:rPr lang="es-ES" sz="2400" b="1" dirty="0" err="1" smtClean="0"/>
              <a:t>the</a:t>
            </a:r>
            <a:r>
              <a:rPr lang="es-ES" sz="2400" b="1" dirty="0" smtClean="0"/>
              <a:t> </a:t>
            </a:r>
            <a:r>
              <a:rPr lang="es-ES" sz="2400" b="1" dirty="0" err="1" smtClean="0"/>
              <a:t>participants</a:t>
            </a:r>
            <a:r>
              <a:rPr lang="es-ES" sz="2400" b="1" dirty="0" smtClean="0"/>
              <a:t>:</a:t>
            </a:r>
            <a:endParaRPr lang="es-ES" sz="2400" dirty="0"/>
          </a:p>
        </p:txBody>
      </p:sp>
      <p:pic>
        <p:nvPicPr>
          <p:cNvPr id="6" name="5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8"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4232526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244727"/>
            <a:ext cx="7772400" cy="1470025"/>
          </a:xfrm>
        </p:spPr>
        <p:txBody>
          <a:bodyPr>
            <a:normAutofit fontScale="90000"/>
          </a:bodyPr>
          <a:lstStyle/>
          <a:p>
            <a:r>
              <a:rPr lang="es-ES" dirty="0" err="1" smtClean="0"/>
              <a:t>Any</a:t>
            </a:r>
            <a:r>
              <a:rPr lang="es-ES" dirty="0" smtClean="0"/>
              <a:t> </a:t>
            </a:r>
            <a:r>
              <a:rPr lang="es-ES" dirty="0" err="1" smtClean="0"/>
              <a:t>doubts</a:t>
            </a:r>
            <a:r>
              <a:rPr lang="es-ES" dirty="0" smtClean="0"/>
              <a:t>? </a:t>
            </a:r>
            <a:r>
              <a:rPr lang="es-ES" dirty="0" err="1" smtClean="0"/>
              <a:t>Suggestions</a:t>
            </a:r>
            <a:r>
              <a:rPr lang="es-ES" dirty="0" smtClean="0"/>
              <a:t>?</a:t>
            </a:r>
            <a:br>
              <a:rPr lang="es-ES" dirty="0" smtClean="0"/>
            </a:br>
            <a:r>
              <a:rPr lang="es-ES" dirty="0" smtClean="0"/>
              <a:t/>
            </a:r>
            <a:br>
              <a:rPr lang="es-ES" dirty="0" smtClean="0"/>
            </a:br>
            <a:r>
              <a:rPr lang="es-ES" dirty="0" smtClean="0"/>
              <a:t>THANK YOU VERY MUCH FOR YOUR ATTENTION</a:t>
            </a:r>
            <a:endParaRPr lang="es-ES" dirty="0"/>
          </a:p>
        </p:txBody>
      </p:sp>
      <p:sp>
        <p:nvSpPr>
          <p:cNvPr id="3" name="2 Subtítulo"/>
          <p:cNvSpPr>
            <a:spLocks noGrp="1"/>
          </p:cNvSpPr>
          <p:nvPr>
            <p:ph type="subTitle" idx="1"/>
          </p:nvPr>
        </p:nvSpPr>
        <p:spPr>
          <a:xfrm>
            <a:off x="1371600" y="5105424"/>
            <a:ext cx="6400800" cy="1752600"/>
          </a:xfrm>
        </p:spPr>
        <p:txBody>
          <a:bodyPr/>
          <a:lstStyle/>
          <a:p>
            <a:r>
              <a:rPr lang="es-ES" dirty="0" smtClean="0"/>
              <a:t>Carmen Molina Navarro</a:t>
            </a:r>
            <a:endParaRPr lang="es-ES" dirty="0"/>
          </a:p>
        </p:txBody>
      </p:sp>
      <p:pic>
        <p:nvPicPr>
          <p:cNvPr id="6" name="5 Imagen" descr="interior abajo.jpg"/>
          <p:cNvPicPr>
            <a:picLocks noChangeAspect="1"/>
          </p:cNvPicPr>
          <p:nvPr/>
        </p:nvPicPr>
        <p:blipFill>
          <a:blip r:embed="rId3"/>
          <a:stretch>
            <a:fillRect/>
          </a:stretch>
        </p:blipFill>
        <p:spPr>
          <a:xfrm>
            <a:off x="0" y="6083734"/>
            <a:ext cx="9144000" cy="774290"/>
          </a:xfrm>
          <a:prstGeom prst="rect">
            <a:avLst/>
          </a:prstGeom>
        </p:spPr>
      </p:pic>
      <p:pic>
        <p:nvPicPr>
          <p:cNvPr id="7" name="6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2467246"/>
            <a:ext cx="8208912" cy="4176464"/>
          </a:xfrm>
        </p:spPr>
        <p:txBody>
          <a:bodyPr numCol="2">
            <a:normAutofit fontScale="90000"/>
          </a:bodyPr>
          <a:lstStyle/>
          <a:p>
            <a:pPr algn="l"/>
            <a:r>
              <a:rPr lang="es-ES" sz="2200" b="1" dirty="0" smtClean="0">
                <a:solidFill>
                  <a:srgbClr val="FF0000"/>
                </a:solidFill>
              </a:rPr>
              <a:t>1.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the</a:t>
            </a:r>
            <a:r>
              <a:rPr lang="es-ES" sz="2200" b="1" dirty="0" smtClean="0">
                <a:solidFill>
                  <a:srgbClr val="FF0000"/>
                </a:solidFill>
              </a:rPr>
              <a:t> target </a:t>
            </a:r>
            <a:r>
              <a:rPr lang="es-ES" sz="2200" b="1" dirty="0" err="1" smtClean="0">
                <a:solidFill>
                  <a:srgbClr val="FF0000"/>
                </a:solidFill>
              </a:rPr>
              <a:t>group</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s-ES" sz="2200" dirty="0" smtClean="0"/>
              <a:t>     - </a:t>
            </a:r>
            <a:r>
              <a:rPr lang="es-ES" sz="2200" dirty="0" err="1" smtClean="0"/>
              <a:t>School</a:t>
            </a:r>
            <a:r>
              <a:rPr lang="es-ES" sz="2200" dirty="0" smtClean="0"/>
              <a:t>.</a:t>
            </a:r>
            <a:br>
              <a:rPr lang="es-ES" sz="2200" dirty="0" smtClean="0"/>
            </a:br>
            <a:r>
              <a:rPr lang="es-ES" sz="2200" dirty="0" smtClean="0"/>
              <a:t>     - </a:t>
            </a:r>
            <a:r>
              <a:rPr lang="es-ES" sz="2200" dirty="0" err="1" smtClean="0"/>
              <a:t>Associations</a:t>
            </a:r>
            <a:r>
              <a:rPr lang="es-ES" sz="2200" dirty="0" smtClean="0"/>
              <a:t>.</a:t>
            </a:r>
            <a:br>
              <a:rPr lang="es-ES" sz="2200" dirty="0" smtClean="0"/>
            </a:br>
            <a:r>
              <a:rPr lang="es-ES" sz="2200" dirty="0" smtClean="0"/>
              <a:t>     - </a:t>
            </a:r>
            <a:r>
              <a:rPr lang="es-ES" sz="2200" dirty="0" err="1" smtClean="0"/>
              <a:t>Groups</a:t>
            </a:r>
            <a:r>
              <a:rPr lang="es-ES" sz="2200" dirty="0" smtClean="0"/>
              <a:t> at </a:t>
            </a:r>
            <a:r>
              <a:rPr lang="es-ES" sz="2200" dirty="0" err="1" smtClean="0"/>
              <a:t>risk</a:t>
            </a:r>
            <a:r>
              <a:rPr lang="es-ES" sz="2200" dirty="0" smtClean="0"/>
              <a:t> of social </a:t>
            </a:r>
            <a:r>
              <a:rPr lang="es-ES" sz="2200" dirty="0" err="1" smtClean="0"/>
              <a:t>exclusion</a:t>
            </a:r>
            <a:r>
              <a:rPr lang="es-ES" sz="2200" dirty="0" smtClean="0"/>
              <a:t>. </a:t>
            </a:r>
            <a:br>
              <a:rPr lang="es-ES" sz="2200" dirty="0" smtClean="0"/>
            </a:br>
            <a:r>
              <a:rPr lang="es-ES" sz="2200" dirty="0" smtClean="0"/>
              <a:t/>
            </a:r>
            <a:br>
              <a:rPr lang="es-ES" sz="2200" dirty="0" smtClean="0"/>
            </a:br>
            <a:r>
              <a:rPr lang="es-ES" sz="2200" dirty="0" smtClean="0"/>
              <a:t/>
            </a:r>
            <a:br>
              <a:rPr lang="es-ES" sz="2200" dirty="0" smtClean="0"/>
            </a:br>
            <a:r>
              <a:rPr lang="es-ES" sz="2200" b="1" dirty="0" smtClean="0">
                <a:solidFill>
                  <a:srgbClr val="FF0000"/>
                </a:solidFill>
              </a:rPr>
              <a:t>2.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phases</a:t>
            </a:r>
            <a:r>
              <a:rPr lang="es-ES" sz="2200" b="1" dirty="0" smtClean="0">
                <a:solidFill>
                  <a:srgbClr val="FF0000"/>
                </a:solidFill>
              </a:rPr>
              <a:t> of GH </a:t>
            </a:r>
            <a:r>
              <a:rPr lang="es-ES" sz="2200" b="1" dirty="0" err="1" smtClean="0">
                <a:solidFill>
                  <a:srgbClr val="FF0000"/>
                </a:solidFill>
              </a:rPr>
              <a:t>Programme</a:t>
            </a:r>
            <a:r>
              <a:rPr lang="es-ES" sz="2200" b="1" dirty="0" smtClean="0">
                <a:solidFill>
                  <a:srgbClr val="FF0000"/>
                </a:solidFill>
              </a:rPr>
              <a:t>:</a:t>
            </a:r>
            <a:r>
              <a:rPr lang="es-ES" sz="2200" dirty="0" smtClean="0"/>
              <a:t/>
            </a:r>
            <a:br>
              <a:rPr lang="es-ES" sz="2200" dirty="0" smtClean="0"/>
            </a:br>
            <a:r>
              <a:rPr lang="es-ES" sz="2200" dirty="0"/>
              <a:t/>
            </a:r>
            <a:br>
              <a:rPr lang="es-ES" sz="2200" dirty="0"/>
            </a:br>
            <a:r>
              <a:rPr lang="es-ES" sz="2200" dirty="0" smtClean="0"/>
              <a:t>     - GH </a:t>
            </a:r>
            <a:r>
              <a:rPr lang="es-ES" sz="2200" dirty="0" err="1" smtClean="0"/>
              <a:t>Programme</a:t>
            </a:r>
            <a:r>
              <a:rPr lang="es-ES" sz="2200" dirty="0" smtClean="0"/>
              <a:t> in a single </a:t>
            </a:r>
            <a:r>
              <a:rPr lang="es-ES" sz="2200" dirty="0" err="1" smtClean="0"/>
              <a:t>phase</a:t>
            </a:r>
            <a:r>
              <a:rPr lang="es-ES" sz="2200" dirty="0" smtClean="0"/>
              <a:t>.</a:t>
            </a:r>
            <a:br>
              <a:rPr lang="es-ES" sz="2200" dirty="0" smtClean="0"/>
            </a:br>
            <a:r>
              <a:rPr lang="es-ES" sz="2200" dirty="0"/>
              <a:t/>
            </a:r>
            <a:br>
              <a:rPr lang="es-ES" sz="2200" dirty="0"/>
            </a:br>
            <a:r>
              <a:rPr lang="es-ES" sz="2200" dirty="0" smtClean="0"/>
              <a:t/>
            </a:r>
            <a:br>
              <a:rPr lang="es-ES" sz="2200" dirty="0" smtClean="0"/>
            </a:br>
            <a:r>
              <a:rPr lang="es-ES" sz="2200" dirty="0" smtClean="0"/>
              <a:t/>
            </a:r>
            <a:br>
              <a:rPr lang="es-ES" sz="2200" dirty="0" smtClean="0"/>
            </a:br>
            <a:r>
              <a:rPr lang="es-ES" sz="2200" dirty="0" smtClean="0"/>
              <a:t/>
            </a:r>
            <a:br>
              <a:rPr lang="es-ES" sz="2200" dirty="0" smtClean="0"/>
            </a:br>
            <a:r>
              <a:rPr lang="es-ES" sz="2200" dirty="0" smtClean="0"/>
              <a:t/>
            </a:r>
            <a:br>
              <a:rPr lang="es-ES" sz="2200" dirty="0" smtClean="0"/>
            </a:br>
            <a:r>
              <a:rPr lang="es-ES" sz="2200" b="1" dirty="0" smtClean="0">
                <a:solidFill>
                  <a:srgbClr val="FF0000"/>
                </a:solidFill>
              </a:rPr>
              <a:t>3.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methodology</a:t>
            </a:r>
            <a:r>
              <a:rPr lang="es-ES" sz="2200" b="1" dirty="0" smtClean="0">
                <a:solidFill>
                  <a:srgbClr val="FF0000"/>
                </a:solidFill>
              </a:rPr>
              <a:t>:</a:t>
            </a:r>
            <a:r>
              <a:rPr lang="es-ES" sz="2200" dirty="0" smtClean="0"/>
              <a:t/>
            </a:r>
            <a:br>
              <a:rPr lang="es-ES" sz="2200" dirty="0" smtClean="0"/>
            </a:br>
            <a:r>
              <a:rPr lang="es-ES" sz="2200" dirty="0"/>
              <a:t/>
            </a:r>
            <a:br>
              <a:rPr lang="es-ES" sz="2200" dirty="0"/>
            </a:br>
            <a:r>
              <a:rPr lang="es-ES" sz="2200" dirty="0" smtClean="0"/>
              <a:t>     - </a:t>
            </a:r>
            <a:r>
              <a:rPr lang="es-ES" sz="2200" dirty="0" err="1" smtClean="0"/>
              <a:t>Environmental</a:t>
            </a:r>
            <a:r>
              <a:rPr lang="es-ES" sz="2200" dirty="0" smtClean="0"/>
              <a:t> </a:t>
            </a:r>
            <a:r>
              <a:rPr lang="es-ES" sz="2200" dirty="0" err="1" smtClean="0"/>
              <a:t>audits</a:t>
            </a:r>
            <a:r>
              <a:rPr lang="es-ES" sz="2200" dirty="0" smtClean="0"/>
              <a:t>.</a:t>
            </a:r>
            <a:br>
              <a:rPr lang="es-ES" sz="2200" dirty="0" smtClean="0"/>
            </a:br>
            <a:r>
              <a:rPr lang="es-ES" sz="2200" dirty="0" smtClean="0"/>
              <a:t>     - </a:t>
            </a:r>
            <a:r>
              <a:rPr lang="es-ES" sz="2200" dirty="0" err="1" smtClean="0"/>
              <a:t>Organization</a:t>
            </a:r>
            <a:r>
              <a:rPr lang="es-ES" sz="2200" dirty="0" smtClean="0"/>
              <a:t> of </a:t>
            </a:r>
            <a:r>
              <a:rPr lang="es-ES" sz="2200" dirty="0" err="1" smtClean="0"/>
              <a:t>meetings</a:t>
            </a:r>
            <a:r>
              <a:rPr lang="es-ES" sz="2200" dirty="0" smtClean="0"/>
              <a:t> and </a:t>
            </a:r>
            <a:r>
              <a:rPr lang="es-ES" sz="2200" dirty="0" err="1" smtClean="0"/>
              <a:t>workshops</a:t>
            </a:r>
            <a:r>
              <a:rPr lang="es-ES" sz="2200" dirty="0" smtClean="0"/>
              <a:t>.</a:t>
            </a:r>
            <a:br>
              <a:rPr lang="es-ES" sz="2200" dirty="0" smtClean="0"/>
            </a:br>
            <a:r>
              <a:rPr lang="es-ES" sz="2200" dirty="0" smtClean="0"/>
              <a:t/>
            </a:r>
            <a:br>
              <a:rPr lang="es-ES" sz="2200" dirty="0" smtClean="0"/>
            </a:br>
            <a:r>
              <a:rPr lang="es-ES" sz="2200" dirty="0"/>
              <a:t/>
            </a:r>
            <a:br>
              <a:rPr lang="es-ES" sz="2200" dirty="0"/>
            </a:br>
            <a:r>
              <a:rPr lang="es-ES" sz="2200" b="1" dirty="0" smtClean="0">
                <a:solidFill>
                  <a:srgbClr val="FF0000"/>
                </a:solidFill>
              </a:rPr>
              <a:t>4.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dissemination</a:t>
            </a:r>
            <a:r>
              <a:rPr lang="es-ES" sz="2200" b="1" dirty="0" smtClean="0">
                <a:solidFill>
                  <a:srgbClr val="FF0000"/>
                </a:solidFill>
              </a:rPr>
              <a:t> of </a:t>
            </a:r>
            <a:r>
              <a:rPr lang="es-ES" sz="2200" b="1" dirty="0" err="1" smtClean="0">
                <a:solidFill>
                  <a:srgbClr val="FF0000"/>
                </a:solidFill>
              </a:rPr>
              <a:t>the</a:t>
            </a:r>
            <a:r>
              <a:rPr lang="es-ES" sz="2200" b="1" dirty="0" smtClean="0">
                <a:solidFill>
                  <a:srgbClr val="FF0000"/>
                </a:solidFill>
              </a:rPr>
              <a:t> </a:t>
            </a:r>
            <a:r>
              <a:rPr lang="es-ES" sz="2200" b="1" dirty="0" err="1" smtClean="0">
                <a:solidFill>
                  <a:srgbClr val="FF0000"/>
                </a:solidFill>
              </a:rPr>
              <a:t>program</a:t>
            </a:r>
            <a:r>
              <a:rPr lang="es-ES" sz="2200" b="1" dirty="0" smtClean="0">
                <a:solidFill>
                  <a:srgbClr val="FF0000"/>
                </a:solidFill>
              </a:rPr>
              <a:t> and </a:t>
            </a:r>
            <a:r>
              <a:rPr lang="es-ES" sz="2200" b="1" dirty="0" err="1" smtClean="0">
                <a:solidFill>
                  <a:srgbClr val="FF0000"/>
                </a:solidFill>
              </a:rPr>
              <a:t>recruitment</a:t>
            </a:r>
            <a:r>
              <a:rPr lang="es-ES" sz="2200" b="1" dirty="0" smtClean="0">
                <a:solidFill>
                  <a:srgbClr val="FF0000"/>
                </a:solidFill>
              </a:rPr>
              <a:t> of </a:t>
            </a:r>
            <a:r>
              <a:rPr lang="es-ES" sz="2200" b="1" dirty="0" err="1" smtClean="0">
                <a:solidFill>
                  <a:srgbClr val="FF0000"/>
                </a:solidFill>
              </a:rPr>
              <a:t>the</a:t>
            </a:r>
            <a:r>
              <a:rPr lang="es-ES" sz="2200" b="1" dirty="0" smtClean="0">
                <a:solidFill>
                  <a:srgbClr val="FF0000"/>
                </a:solidFill>
              </a:rPr>
              <a:t> </a:t>
            </a:r>
            <a:r>
              <a:rPr lang="es-ES" sz="2200" b="1" dirty="0" err="1" smtClean="0">
                <a:solidFill>
                  <a:srgbClr val="FF0000"/>
                </a:solidFill>
              </a:rPr>
              <a:t>participants</a:t>
            </a:r>
            <a:r>
              <a:rPr lang="es-ES" sz="2200" b="1" dirty="0" smtClean="0">
                <a:solidFill>
                  <a:srgbClr val="FF0000"/>
                </a:solidFill>
              </a:rPr>
              <a:t>:</a:t>
            </a:r>
            <a:r>
              <a:rPr lang="es-ES" sz="2200" dirty="0" smtClean="0"/>
              <a:t/>
            </a:r>
            <a:br>
              <a:rPr lang="es-ES" sz="2200" dirty="0" smtClean="0"/>
            </a:br>
            <a:r>
              <a:rPr lang="es-ES" sz="2200" dirty="0"/>
              <a:t/>
            </a:r>
            <a:br>
              <a:rPr lang="es-ES" sz="2200" dirty="0"/>
            </a:br>
            <a:r>
              <a:rPr lang="es-ES" sz="2200" dirty="0" smtClean="0"/>
              <a:t> - </a:t>
            </a:r>
            <a:r>
              <a:rPr lang="es-ES" sz="2200" dirty="0" err="1" smtClean="0"/>
              <a:t>Citizen</a:t>
            </a:r>
            <a:r>
              <a:rPr lang="es-ES" sz="2200" dirty="0" smtClean="0"/>
              <a:t> </a:t>
            </a:r>
            <a:r>
              <a:rPr lang="es-ES" sz="2200" dirty="0" err="1" smtClean="0"/>
              <a:t>associations</a:t>
            </a:r>
            <a:r>
              <a:rPr lang="es-ES" sz="2200" dirty="0" smtClean="0"/>
              <a:t>. </a:t>
            </a:r>
            <a:br>
              <a:rPr lang="es-ES" sz="2200" dirty="0" smtClean="0"/>
            </a:br>
            <a:r>
              <a:rPr lang="es-ES" sz="2200" dirty="0" smtClean="0"/>
              <a:t/>
            </a:r>
            <a:br>
              <a:rPr lang="es-ES" sz="2200" dirty="0" smtClean="0"/>
            </a:br>
            <a:r>
              <a:rPr lang="es-ES" sz="2000" dirty="0"/>
              <a:t/>
            </a:r>
            <a:br>
              <a:rPr lang="es-ES" sz="2000" dirty="0"/>
            </a:br>
            <a:endParaRPr lang="es-ES" sz="2000" dirty="0"/>
          </a:p>
        </p:txBody>
      </p:sp>
      <p:sp>
        <p:nvSpPr>
          <p:cNvPr id="7" name="6 CuadroTexto"/>
          <p:cNvSpPr txBox="1"/>
          <p:nvPr/>
        </p:nvSpPr>
        <p:spPr>
          <a:xfrm>
            <a:off x="1547664" y="1071546"/>
            <a:ext cx="6264696" cy="584775"/>
          </a:xfrm>
          <a:prstGeom prst="rect">
            <a:avLst/>
          </a:prstGeom>
          <a:noFill/>
        </p:spPr>
        <p:txBody>
          <a:bodyPr wrap="square" rtlCol="0">
            <a:spAutoFit/>
          </a:bodyPr>
          <a:lstStyle/>
          <a:p>
            <a:pPr algn="ctr"/>
            <a:r>
              <a:rPr lang="es-ES" sz="3200" b="1" dirty="0" err="1" smtClean="0"/>
              <a:t>Variations</a:t>
            </a:r>
            <a:r>
              <a:rPr lang="es-ES" sz="3200" b="1" dirty="0" smtClean="0"/>
              <a:t> of GH </a:t>
            </a:r>
            <a:r>
              <a:rPr lang="es-ES" sz="3200" b="1" dirty="0" err="1" smtClean="0"/>
              <a:t>Programme</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4357694"/>
            <a:ext cx="8643998" cy="1737312"/>
          </a:xfrm>
        </p:spPr>
        <p:txBody>
          <a:bodyPr numCol="1">
            <a:normAutofit fontScale="90000"/>
          </a:bodyPr>
          <a:lstStyle/>
          <a:p>
            <a:pPr lvl="0" algn="l"/>
            <a:r>
              <a:rPr lang="en-US" sz="2200" b="1" kern="1200" dirty="0" smtClean="0">
                <a:solidFill>
                  <a:srgbClr val="FF0000"/>
                </a:solidFill>
                <a:latin typeface="+mj-lt"/>
                <a:ea typeface="+mj-ea"/>
                <a:cs typeface="+mj-cs"/>
              </a:rPr>
              <a:t>1. Green </a:t>
            </a:r>
            <a:r>
              <a:rPr lang="en-US" sz="2200" b="1" kern="1200" dirty="0">
                <a:solidFill>
                  <a:srgbClr val="FF0000"/>
                </a:solidFill>
                <a:latin typeface="+mj-lt"/>
                <a:ea typeface="+mj-ea"/>
                <a:cs typeface="+mj-cs"/>
              </a:rPr>
              <a:t>Homes </a:t>
            </a:r>
            <a:r>
              <a:rPr lang="en-US" sz="2200" b="1" kern="1200" dirty="0" err="1">
                <a:solidFill>
                  <a:srgbClr val="FF0000"/>
                </a:solidFill>
                <a:latin typeface="+mj-lt"/>
                <a:ea typeface="+mj-ea"/>
                <a:cs typeface="+mj-cs"/>
              </a:rPr>
              <a:t>Programme</a:t>
            </a:r>
            <a:r>
              <a:rPr lang="en-US" sz="2200" b="1" kern="1200" dirty="0">
                <a:solidFill>
                  <a:srgbClr val="FF0000"/>
                </a:solidFill>
                <a:latin typeface="+mj-lt"/>
                <a:ea typeface="+mj-ea"/>
                <a:cs typeface="+mj-cs"/>
              </a:rPr>
              <a:t> for schools</a:t>
            </a:r>
            <a:r>
              <a:rPr lang="en-US" sz="2200" b="1" kern="1200" dirty="0" smtClean="0">
                <a:solidFill>
                  <a:srgbClr val="FF0000"/>
                </a:solidFill>
                <a:latin typeface="+mj-lt"/>
                <a:ea typeface="+mj-ea"/>
                <a:cs typeface="+mj-cs"/>
              </a:rPr>
              <a:t>:</a:t>
            </a:r>
            <a:br>
              <a:rPr lang="en-US" sz="2200" b="1" kern="1200" dirty="0" smtClean="0">
                <a:solidFill>
                  <a:srgbClr val="FF0000"/>
                </a:solidFill>
                <a:latin typeface="+mj-lt"/>
                <a:ea typeface="+mj-ea"/>
                <a:cs typeface="+mj-cs"/>
              </a:rPr>
            </a:br>
            <a:r>
              <a:rPr lang="en-US" sz="2200" b="1" kern="1200" dirty="0">
                <a:solidFill>
                  <a:srgbClr val="FF0000"/>
                </a:solidFill>
                <a:latin typeface="+mj-lt"/>
                <a:ea typeface="+mj-ea"/>
                <a:cs typeface="+mj-cs"/>
              </a:rPr>
              <a:t/>
            </a:r>
            <a:br>
              <a:rPr lang="en-US" sz="2200" b="1" kern="1200" dirty="0">
                <a:solidFill>
                  <a:srgbClr val="FF0000"/>
                </a:solidFill>
                <a:latin typeface="+mj-lt"/>
                <a:ea typeface="+mj-ea"/>
                <a:cs typeface="+mj-cs"/>
              </a:rPr>
            </a:br>
            <a:r>
              <a:rPr lang="en-US" sz="2200" b="1" u="sng" kern="1200" dirty="0" smtClean="0">
                <a:solidFill>
                  <a:srgbClr val="002060"/>
                </a:solidFill>
                <a:latin typeface="+mj-lt"/>
                <a:ea typeface="+mj-ea"/>
                <a:cs typeface="+mj-cs"/>
              </a:rPr>
              <a:t>Objectives:</a:t>
            </a:r>
            <a:r>
              <a:rPr lang="en-US" sz="2200" b="1" kern="1200" dirty="0" smtClean="0">
                <a:solidFill>
                  <a:srgbClr val="FF0000"/>
                </a:solidFill>
                <a:latin typeface="+mj-lt"/>
                <a:ea typeface="+mj-ea"/>
                <a:cs typeface="+mj-cs"/>
              </a:rPr>
              <a:t/>
            </a:r>
            <a:br>
              <a:rPr lang="en-US" sz="2200" b="1" kern="1200" dirty="0" smtClean="0">
                <a:solidFill>
                  <a:srgbClr val="FF0000"/>
                </a:solidFill>
                <a:latin typeface="+mj-lt"/>
                <a:ea typeface="+mj-ea"/>
                <a:cs typeface="+mj-cs"/>
              </a:rPr>
            </a:br>
            <a:r>
              <a:rPr lang="en-US" sz="2200" dirty="0" smtClean="0"/>
              <a:t/>
            </a:r>
            <a:br>
              <a:rPr lang="en-US" sz="2200" dirty="0" smtClean="0"/>
            </a:br>
            <a:r>
              <a:rPr lang="en-US" sz="2200" b="1" dirty="0" smtClean="0"/>
              <a:t>- Provide teachers with tools and resources </a:t>
            </a:r>
            <a:r>
              <a:rPr lang="en-US" sz="2200" dirty="0" smtClean="0"/>
              <a:t>to act as environmental educators.</a:t>
            </a:r>
            <a:r>
              <a:rPr lang="es-ES" sz="2200" dirty="0" smtClean="0"/>
              <a:t/>
            </a:r>
            <a:br>
              <a:rPr lang="es-ES" sz="2200" dirty="0" smtClean="0"/>
            </a:br>
            <a:r>
              <a:rPr lang="es-ES" sz="2200" dirty="0" smtClean="0"/>
              <a:t/>
            </a:r>
            <a:br>
              <a:rPr lang="es-ES" sz="2200" dirty="0" smtClean="0"/>
            </a:br>
            <a:r>
              <a:rPr lang="es-ES" sz="2200" b="1" dirty="0" smtClean="0"/>
              <a:t>- </a:t>
            </a:r>
            <a:r>
              <a:rPr lang="en-US" sz="2200" b="1" dirty="0" smtClean="0"/>
              <a:t>Promote ecological values </a:t>
            </a:r>
            <a:r>
              <a:rPr lang="en-US" sz="2200" dirty="0" smtClean="0"/>
              <a:t>encouraging changes in </a:t>
            </a:r>
            <a:r>
              <a:rPr lang="en-US" sz="2200" dirty="0" err="1" smtClean="0"/>
              <a:t>behaviour</a:t>
            </a:r>
            <a:r>
              <a:rPr lang="en-US" sz="2200" dirty="0" smtClean="0"/>
              <a:t> patterns and strengthening </a:t>
            </a:r>
            <a:r>
              <a:rPr lang="en-US" sz="2200" dirty="0" err="1" smtClean="0"/>
              <a:t>behaviours</a:t>
            </a:r>
            <a:r>
              <a:rPr lang="en-US" sz="2200" dirty="0" smtClean="0"/>
              <a:t>.</a:t>
            </a:r>
            <a:r>
              <a:rPr lang="es-ES" sz="2200" dirty="0" smtClean="0"/>
              <a:t/>
            </a:r>
            <a:br>
              <a:rPr lang="es-ES" sz="2200" dirty="0" smtClean="0"/>
            </a:br>
            <a:r>
              <a:rPr lang="es-ES" sz="2200" dirty="0" smtClean="0"/>
              <a:t/>
            </a:r>
            <a:br>
              <a:rPr lang="es-ES" sz="2200" dirty="0" smtClean="0"/>
            </a:br>
            <a:r>
              <a:rPr lang="es-ES" sz="2200" b="1" dirty="0" smtClean="0"/>
              <a:t>- </a:t>
            </a:r>
            <a:r>
              <a:rPr lang="en-US" sz="2200" b="1" dirty="0" smtClean="0"/>
              <a:t>Educate families and teachers </a:t>
            </a:r>
            <a:r>
              <a:rPr lang="en-US" sz="2200" dirty="0" smtClean="0"/>
              <a:t>to develop responsible consumption habits.</a:t>
            </a:r>
            <a:r>
              <a:rPr lang="es-ES" sz="2200" dirty="0" smtClean="0"/>
              <a:t/>
            </a:r>
            <a:br>
              <a:rPr lang="es-ES" sz="2200" dirty="0" smtClean="0"/>
            </a:br>
            <a:r>
              <a:rPr lang="es-ES" sz="2200" dirty="0" smtClean="0"/>
              <a:t/>
            </a:r>
            <a:br>
              <a:rPr lang="es-ES" sz="2200" dirty="0" smtClean="0"/>
            </a:br>
            <a:r>
              <a:rPr lang="es-ES" sz="2200" b="1" dirty="0" smtClean="0"/>
              <a:t>- </a:t>
            </a:r>
            <a:r>
              <a:rPr lang="en-US" sz="2200" b="1" dirty="0" smtClean="0"/>
              <a:t>Provide parents with skills and strategies </a:t>
            </a:r>
            <a:r>
              <a:rPr lang="en-US" sz="2200" dirty="0" smtClean="0"/>
              <a:t>for the education of their children.</a:t>
            </a:r>
            <a:r>
              <a:rPr lang="es-ES" sz="2200" dirty="0" smtClean="0"/>
              <a:t/>
            </a:r>
            <a:br>
              <a:rPr lang="es-ES" sz="2200" dirty="0" smtClean="0"/>
            </a:br>
            <a:r>
              <a:rPr lang="es-ES" sz="2200" dirty="0" smtClean="0"/>
              <a:t/>
            </a:r>
            <a:br>
              <a:rPr lang="es-ES" sz="2200" dirty="0" smtClean="0"/>
            </a:br>
            <a:r>
              <a:rPr lang="es-ES" sz="2200" b="1" dirty="0" smtClean="0"/>
              <a:t>- </a:t>
            </a:r>
            <a:r>
              <a:rPr lang="en-US" sz="2200" b="1" dirty="0" smtClean="0"/>
              <a:t>Foster communication, participation and teamwork </a:t>
            </a:r>
            <a:r>
              <a:rPr lang="en-US" sz="2200" dirty="0" smtClean="0"/>
              <a:t>of the educational community</a:t>
            </a:r>
            <a:r>
              <a:rPr lang="en-US" sz="2000" dirty="0" smtClean="0"/>
              <a:t>.</a:t>
            </a:r>
            <a:r>
              <a:rPr lang="es-ES" dirty="0" smtClean="0"/>
              <a:t/>
            </a:r>
            <a:br>
              <a:rPr lang="es-ES"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1547664" y="650541"/>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4572008"/>
            <a:ext cx="8208912" cy="1737312"/>
          </a:xfrm>
        </p:spPr>
        <p:txBody>
          <a:bodyPr numCol="1">
            <a:normAutofit fontScale="90000"/>
          </a:bodyPr>
          <a:lstStyle/>
          <a:p>
            <a:pPr algn="l"/>
            <a:r>
              <a:rPr lang="en-US" sz="2200" b="1" kern="1200" dirty="0" smtClean="0">
                <a:solidFill>
                  <a:srgbClr val="FF0000"/>
                </a:solidFill>
                <a:latin typeface="+mj-lt"/>
                <a:ea typeface="+mj-ea"/>
                <a:cs typeface="+mj-cs"/>
              </a:rPr>
              <a:t>1. Green </a:t>
            </a:r>
            <a:r>
              <a:rPr lang="en-US" sz="2200" b="1" kern="1200" dirty="0">
                <a:solidFill>
                  <a:srgbClr val="FF0000"/>
                </a:solidFill>
                <a:latin typeface="+mj-lt"/>
                <a:ea typeface="+mj-ea"/>
                <a:cs typeface="+mj-cs"/>
              </a:rPr>
              <a:t>Homes </a:t>
            </a:r>
            <a:r>
              <a:rPr lang="en-US" sz="2200" b="1" kern="1200" dirty="0" err="1">
                <a:solidFill>
                  <a:srgbClr val="FF0000"/>
                </a:solidFill>
                <a:latin typeface="+mj-lt"/>
                <a:ea typeface="+mj-ea"/>
                <a:cs typeface="+mj-cs"/>
              </a:rPr>
              <a:t>Programme</a:t>
            </a:r>
            <a:r>
              <a:rPr lang="en-US" sz="2200" b="1" kern="1200" dirty="0">
                <a:solidFill>
                  <a:srgbClr val="FF0000"/>
                </a:solidFill>
                <a:latin typeface="+mj-lt"/>
                <a:ea typeface="+mj-ea"/>
                <a:cs typeface="+mj-cs"/>
              </a:rPr>
              <a:t> for schools</a:t>
            </a:r>
            <a:r>
              <a:rPr lang="en-US" sz="2200" b="1" kern="1200" dirty="0" smtClean="0">
                <a:solidFill>
                  <a:srgbClr val="FF0000"/>
                </a:solidFill>
                <a:latin typeface="+mj-lt"/>
                <a:ea typeface="+mj-ea"/>
                <a:cs typeface="+mj-cs"/>
              </a:rPr>
              <a:t>:</a:t>
            </a:r>
            <a:br>
              <a:rPr lang="en-US" sz="2200" b="1" kern="1200" dirty="0" smtClean="0">
                <a:solidFill>
                  <a:srgbClr val="FF0000"/>
                </a:solidFill>
                <a:latin typeface="+mj-lt"/>
                <a:ea typeface="+mj-ea"/>
                <a:cs typeface="+mj-cs"/>
              </a:rPr>
            </a:br>
            <a:r>
              <a:rPr lang="en-US" sz="2200" b="1" kern="1200" dirty="0" smtClean="0">
                <a:solidFill>
                  <a:srgbClr val="FF0000"/>
                </a:solidFill>
                <a:latin typeface="+mj-lt"/>
                <a:ea typeface="+mj-ea"/>
                <a:cs typeface="+mj-cs"/>
              </a:rPr>
              <a:t/>
            </a:r>
            <a:br>
              <a:rPr lang="en-US" sz="2200" b="1" kern="1200" dirty="0" smtClean="0">
                <a:solidFill>
                  <a:srgbClr val="FF0000"/>
                </a:solidFill>
                <a:latin typeface="+mj-lt"/>
                <a:ea typeface="+mj-ea"/>
                <a:cs typeface="+mj-cs"/>
              </a:rPr>
            </a:br>
            <a:r>
              <a:rPr lang="en-US" sz="2200" b="1" kern="1200" dirty="0">
                <a:solidFill>
                  <a:srgbClr val="FF0000"/>
                </a:solidFill>
                <a:latin typeface="+mj-lt"/>
                <a:ea typeface="+mj-ea"/>
                <a:cs typeface="+mj-cs"/>
              </a:rPr>
              <a:t/>
            </a:r>
            <a:br>
              <a:rPr lang="en-US" sz="2200" b="1" kern="1200" dirty="0">
                <a:solidFill>
                  <a:srgbClr val="FF0000"/>
                </a:solidFill>
                <a:latin typeface="+mj-lt"/>
                <a:ea typeface="+mj-ea"/>
                <a:cs typeface="+mj-cs"/>
              </a:rPr>
            </a:br>
            <a:r>
              <a:rPr lang="en-US" sz="2200" dirty="0" smtClean="0"/>
              <a:t>The Green Homes </a:t>
            </a:r>
            <a:r>
              <a:rPr lang="en-US" sz="2200" dirty="0" err="1" smtClean="0"/>
              <a:t>Programme</a:t>
            </a:r>
            <a:r>
              <a:rPr lang="en-US" sz="2200" dirty="0" smtClean="0"/>
              <a:t> can be </a:t>
            </a:r>
            <a:r>
              <a:rPr lang="en-US" sz="2200" b="1" dirty="0" smtClean="0"/>
              <a:t>developed in the same way and using the same methodology in schools as with families. </a:t>
            </a:r>
            <a:r>
              <a:rPr lang="en-US" sz="2200" dirty="0" smtClean="0"/>
              <a:t/>
            </a:r>
            <a:br>
              <a:rPr lang="en-US" sz="2200" dirty="0" smtClean="0"/>
            </a:br>
            <a:r>
              <a:rPr lang="en-US" sz="2200" dirty="0" smtClean="0"/>
              <a:t/>
            </a:r>
            <a:br>
              <a:rPr lang="en-US" sz="2200" dirty="0" smtClean="0"/>
            </a:br>
            <a:r>
              <a:rPr lang="en-US" sz="2200" b="1" dirty="0" smtClean="0"/>
              <a:t>The topics </a:t>
            </a:r>
            <a:r>
              <a:rPr lang="en-US" sz="2200" dirty="0" smtClean="0"/>
              <a:t>covered in the GH </a:t>
            </a:r>
            <a:r>
              <a:rPr lang="en-US" sz="2200" dirty="0" err="1" smtClean="0"/>
              <a:t>Programme</a:t>
            </a:r>
            <a:r>
              <a:rPr lang="en-US" sz="2200" dirty="0" smtClean="0"/>
              <a:t> in schools </a:t>
            </a:r>
            <a:r>
              <a:rPr lang="en-US" sz="2200" b="1" dirty="0" smtClean="0"/>
              <a:t>are the same </a:t>
            </a:r>
            <a:r>
              <a:rPr lang="en-US" sz="2200" dirty="0" smtClean="0"/>
              <a:t>as when working with families, accompanying the participants in the </a:t>
            </a:r>
            <a:r>
              <a:rPr lang="en-US" sz="2200" b="1" dirty="0" smtClean="0"/>
              <a:t>transformation of their schools and their homes, with the aim of achieving a more responsible and sustainable management .</a:t>
            </a:r>
            <a:r>
              <a:rPr lang="es-ES" sz="6600" dirty="0" smtClean="0"/>
              <a:t/>
            </a:r>
            <a:br>
              <a:rPr lang="es-ES" sz="6600"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1547664" y="1196752"/>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4357694"/>
            <a:ext cx="8208912" cy="1737312"/>
          </a:xfrm>
        </p:spPr>
        <p:txBody>
          <a:bodyPr numCol="1">
            <a:normAutofit fontScale="90000"/>
          </a:bodyPr>
          <a:lstStyle/>
          <a:p>
            <a:pPr algn="l"/>
            <a:r>
              <a:rPr lang="en-US" sz="2200" b="1" kern="1200" dirty="0" smtClean="0">
                <a:solidFill>
                  <a:srgbClr val="FF0000"/>
                </a:solidFill>
                <a:latin typeface="+mj-lt"/>
                <a:ea typeface="+mj-ea"/>
                <a:cs typeface="+mj-cs"/>
              </a:rPr>
              <a:t>2.</a:t>
            </a:r>
            <a:r>
              <a:rPr lang="en-US" sz="2200" b="1" dirty="0" smtClean="0">
                <a:solidFill>
                  <a:srgbClr val="FF0000"/>
                </a:solidFill>
              </a:rPr>
              <a:t> Green Homes </a:t>
            </a:r>
            <a:r>
              <a:rPr lang="en-US" sz="2200" b="1" dirty="0" err="1" smtClean="0">
                <a:solidFill>
                  <a:srgbClr val="FF0000"/>
                </a:solidFill>
              </a:rPr>
              <a:t>Programme</a:t>
            </a:r>
            <a:r>
              <a:rPr lang="en-US" sz="2200" b="1" dirty="0" smtClean="0">
                <a:solidFill>
                  <a:srgbClr val="FF0000"/>
                </a:solidFill>
              </a:rPr>
              <a:t> for associations:</a:t>
            </a:r>
            <a:r>
              <a:rPr lang="es-ES" sz="2200" dirty="0" smtClean="0"/>
              <a:t/>
            </a:r>
            <a:br>
              <a:rPr lang="es-ES" sz="2200" dirty="0" smtClean="0"/>
            </a:br>
            <a:r>
              <a:rPr lang="en-US" sz="2200" b="1" kern="1200" dirty="0" smtClean="0">
                <a:solidFill>
                  <a:srgbClr val="FF0000"/>
                </a:solidFill>
                <a:latin typeface="+mj-lt"/>
                <a:ea typeface="+mj-ea"/>
                <a:cs typeface="+mj-cs"/>
              </a:rPr>
              <a:t/>
            </a:r>
            <a:br>
              <a:rPr lang="en-US" sz="2200" b="1" kern="1200" dirty="0" smtClean="0">
                <a:solidFill>
                  <a:srgbClr val="FF0000"/>
                </a:solidFill>
                <a:latin typeface="+mj-lt"/>
                <a:ea typeface="+mj-ea"/>
                <a:cs typeface="+mj-cs"/>
              </a:rPr>
            </a:br>
            <a:r>
              <a:rPr lang="en-US" sz="2200" dirty="0" smtClean="0"/>
              <a:t>The </a:t>
            </a:r>
            <a:r>
              <a:rPr lang="en-US" sz="2200" b="1" dirty="0" smtClean="0">
                <a:solidFill>
                  <a:srgbClr val="002060"/>
                </a:solidFill>
              </a:rPr>
              <a:t>objectives and methodology can stay exactly the same </a:t>
            </a:r>
            <a:r>
              <a:rPr lang="en-US" sz="2200" dirty="0" smtClean="0"/>
              <a:t>as with families.</a:t>
            </a:r>
            <a:br>
              <a:rPr lang="en-US" sz="2200" dirty="0" smtClean="0"/>
            </a:br>
            <a:r>
              <a:rPr lang="es-ES" sz="2200" dirty="0" smtClean="0"/>
              <a:t/>
            </a:r>
            <a:br>
              <a:rPr lang="es-ES" sz="2200" dirty="0" smtClean="0"/>
            </a:br>
            <a:r>
              <a:rPr lang="en-US" sz="2200" dirty="0" smtClean="0"/>
              <a:t>The differences are:</a:t>
            </a:r>
            <a:br>
              <a:rPr lang="en-US" sz="2200" dirty="0" smtClean="0"/>
            </a:br>
            <a:r>
              <a:rPr lang="en-US" sz="2200" dirty="0" smtClean="0"/>
              <a:t/>
            </a:r>
            <a:br>
              <a:rPr lang="en-US" sz="2200" dirty="0" smtClean="0"/>
            </a:br>
            <a:r>
              <a:rPr lang="en-US" sz="2200" b="1" dirty="0" smtClean="0"/>
              <a:t>- The technicians of the GH </a:t>
            </a:r>
            <a:r>
              <a:rPr lang="en-US" sz="2200" b="1" dirty="0" err="1" smtClean="0"/>
              <a:t>Programme</a:t>
            </a:r>
            <a:r>
              <a:rPr lang="en-US" sz="2200" b="1" dirty="0" smtClean="0"/>
              <a:t> will coordinate their work with the contact person from the participant entity</a:t>
            </a:r>
            <a:r>
              <a:rPr lang="en-US" sz="2200" dirty="0" smtClean="0"/>
              <a:t>, who provides them with the profile of the participants. </a:t>
            </a:r>
            <a:br>
              <a:rPr lang="en-US" sz="2200" dirty="0" smtClean="0"/>
            </a:br>
            <a:r>
              <a:rPr lang="en-US" sz="2200" dirty="0" smtClean="0"/>
              <a:t/>
            </a:r>
            <a:br>
              <a:rPr lang="en-US" sz="2200" dirty="0" smtClean="0"/>
            </a:br>
            <a:r>
              <a:rPr lang="en-US" sz="2200" b="1" dirty="0" smtClean="0"/>
              <a:t>- The entity in turn will be responsible for inviting and motivating participants</a:t>
            </a:r>
            <a:r>
              <a:rPr lang="en-US" sz="2200" dirty="0" smtClean="0"/>
              <a:t>, as well as it will be </a:t>
            </a:r>
            <a:r>
              <a:rPr lang="en-US" sz="2200" b="1" dirty="0" smtClean="0"/>
              <a:t>co-responsible of </a:t>
            </a:r>
            <a:r>
              <a:rPr lang="en-US" sz="2200" b="1" dirty="0" err="1" smtClean="0"/>
              <a:t>Programme</a:t>
            </a:r>
            <a:r>
              <a:rPr lang="en-US" sz="2200" b="1" dirty="0" smtClean="0"/>
              <a:t> monitoring</a:t>
            </a:r>
            <a:r>
              <a:rPr lang="en-US" sz="2200" dirty="0" smtClean="0"/>
              <a:t>.</a:t>
            </a:r>
            <a:br>
              <a:rPr lang="en-US" sz="2200" dirty="0" smtClean="0"/>
            </a:br>
            <a:r>
              <a:rPr lang="en-US" sz="2200" dirty="0" smtClean="0"/>
              <a:t/>
            </a:r>
            <a:br>
              <a:rPr lang="en-US" sz="2200" dirty="0" smtClean="0"/>
            </a:br>
            <a:r>
              <a:rPr lang="en-US" sz="2200" dirty="0" smtClean="0"/>
              <a:t>- The technicians can </a:t>
            </a:r>
            <a:r>
              <a:rPr lang="en-US" sz="2200" b="1" dirty="0" smtClean="0"/>
              <a:t>adjust the methodology and educational materials to the group characteristics.</a:t>
            </a:r>
            <a:r>
              <a:rPr lang="es-ES" sz="2200" dirty="0" smtClean="0"/>
              <a:t/>
            </a:r>
            <a:br>
              <a:rPr lang="es-ES" sz="2200"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1547664" y="650541"/>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3429000"/>
            <a:ext cx="8208912" cy="1737312"/>
          </a:xfrm>
        </p:spPr>
        <p:txBody>
          <a:bodyPr numCol="1">
            <a:normAutofit fontScale="90000"/>
          </a:bodyPr>
          <a:lstStyle/>
          <a:p>
            <a:pPr lvl="0" algn="l"/>
            <a:r>
              <a:rPr lang="en-US" sz="2200" b="1" dirty="0" smtClean="0">
                <a:solidFill>
                  <a:srgbClr val="FF0000"/>
                </a:solidFill>
              </a:rPr>
              <a:t>3</a:t>
            </a:r>
            <a:r>
              <a:rPr lang="en-US" sz="2200" b="1" kern="1200" dirty="0" smtClean="0">
                <a:solidFill>
                  <a:srgbClr val="FF0000"/>
                </a:solidFill>
                <a:latin typeface="+mj-lt"/>
                <a:ea typeface="+mj-ea"/>
                <a:cs typeface="+mj-cs"/>
              </a:rPr>
              <a:t>.</a:t>
            </a:r>
            <a:r>
              <a:rPr lang="en-US" sz="2200" b="1" dirty="0" smtClean="0">
                <a:solidFill>
                  <a:srgbClr val="FF0000"/>
                </a:solidFill>
              </a:rPr>
              <a:t> Green Homes </a:t>
            </a:r>
            <a:r>
              <a:rPr lang="en-US" sz="2200" b="1" dirty="0" err="1" smtClean="0">
                <a:solidFill>
                  <a:srgbClr val="FF0000"/>
                </a:solidFill>
              </a:rPr>
              <a:t>Programme</a:t>
            </a:r>
            <a:r>
              <a:rPr lang="en-US" sz="2200" b="1" dirty="0" smtClean="0">
                <a:solidFill>
                  <a:srgbClr val="FF0000"/>
                </a:solidFill>
              </a:rPr>
              <a:t> for groups at risk of social exclusion:</a:t>
            </a:r>
            <a:r>
              <a:rPr lang="es-ES" sz="2200" dirty="0" smtClean="0"/>
              <a:t/>
            </a:r>
            <a:br>
              <a:rPr lang="es-ES" sz="2200" dirty="0" smtClean="0"/>
            </a:br>
            <a:r>
              <a:rPr lang="en-US" sz="2200" b="1" kern="1200" dirty="0" smtClean="0">
                <a:solidFill>
                  <a:srgbClr val="FF0000"/>
                </a:solidFill>
                <a:latin typeface="+mj-lt"/>
                <a:ea typeface="+mj-ea"/>
                <a:cs typeface="+mj-cs"/>
              </a:rPr>
              <a:t/>
            </a:r>
            <a:br>
              <a:rPr lang="en-US" sz="2200" b="1" kern="1200" dirty="0" smtClean="0">
                <a:solidFill>
                  <a:srgbClr val="FF0000"/>
                </a:solidFill>
                <a:latin typeface="+mj-lt"/>
                <a:ea typeface="+mj-ea"/>
                <a:cs typeface="+mj-cs"/>
              </a:rPr>
            </a:br>
            <a:r>
              <a:rPr lang="en-US" sz="2200" b="1" dirty="0" smtClean="0">
                <a:solidFill>
                  <a:srgbClr val="002060"/>
                </a:solidFill>
              </a:rPr>
              <a:t>Benefits of GH </a:t>
            </a:r>
            <a:r>
              <a:rPr lang="en-US" sz="2200" b="1" dirty="0" err="1" smtClean="0">
                <a:solidFill>
                  <a:srgbClr val="002060"/>
                </a:solidFill>
              </a:rPr>
              <a:t>Programme</a:t>
            </a:r>
            <a:r>
              <a:rPr lang="en-US" sz="2200" b="1" dirty="0" smtClean="0">
                <a:solidFill>
                  <a:srgbClr val="002060"/>
                </a:solidFill>
              </a:rPr>
              <a:t> for groups at risk of social exclusion:</a:t>
            </a:r>
            <a:r>
              <a:rPr lang="es-ES" sz="2200" dirty="0" smtClean="0"/>
              <a:t/>
            </a:r>
            <a:br>
              <a:rPr lang="es-ES" sz="2200" dirty="0" smtClean="0"/>
            </a:br>
            <a:r>
              <a:rPr lang="es-ES" sz="2200" dirty="0" smtClean="0"/>
              <a:t/>
            </a:r>
            <a:br>
              <a:rPr lang="es-ES" sz="2200" dirty="0" smtClean="0"/>
            </a:br>
            <a:r>
              <a:rPr lang="es-ES" sz="2200" dirty="0" smtClean="0"/>
              <a:t>1. P</a:t>
            </a:r>
            <a:r>
              <a:rPr lang="en-US" sz="2200" dirty="0" err="1" smtClean="0"/>
              <a:t>rovides</a:t>
            </a:r>
            <a:r>
              <a:rPr lang="en-US" sz="2200" dirty="0" smtClean="0"/>
              <a:t> training and practical recommendations for saving energy and water as well as reducing waste, thus </a:t>
            </a:r>
            <a:r>
              <a:rPr lang="en-US" sz="2200" b="1" dirty="0" smtClean="0"/>
              <a:t>helping to reduce their bills and therefore improves their economic situation</a:t>
            </a:r>
            <a:r>
              <a:rPr lang="en-US" sz="2200" dirty="0" smtClean="0"/>
              <a:t>, which is often precarious.</a:t>
            </a:r>
            <a:r>
              <a:rPr lang="es-ES" sz="2200" dirty="0" smtClean="0"/>
              <a:t/>
            </a:r>
            <a:br>
              <a:rPr lang="es-ES" sz="2200" dirty="0" smtClean="0"/>
            </a:br>
            <a:r>
              <a:rPr lang="en-US" sz="2200" dirty="0" smtClean="0"/>
              <a:t/>
            </a:r>
            <a:br>
              <a:rPr lang="en-US" sz="2200" dirty="0" smtClean="0"/>
            </a:br>
            <a:r>
              <a:rPr lang="en-US" sz="2200" dirty="0" smtClean="0"/>
              <a:t>2. Improves their training and education in relation to environmental problems such as climate change, water scarcity, desertification, waste generation, etc.; allowing them to be closer to the level of the general population and therefore to be able to relate to other groups that are not at risk of social exclusion </a:t>
            </a:r>
            <a:r>
              <a:rPr lang="en-US" sz="2200" b="1" dirty="0" smtClean="0"/>
              <a:t>(improving their social and labor insertion). </a:t>
            </a:r>
            <a:r>
              <a:rPr lang="en-US" sz="2000" dirty="0" smtClean="0"/>
              <a:t/>
            </a:r>
            <a:br>
              <a:rPr lang="en-US" sz="2000" dirty="0" smtClean="0"/>
            </a:br>
            <a:r>
              <a:rPr lang="en-US" sz="2000" dirty="0" smtClean="0"/>
              <a:t/>
            </a:r>
            <a:br>
              <a:rPr lang="en-US" sz="2000" dirty="0" smtClean="0"/>
            </a:br>
            <a:endParaRPr lang="es-ES" sz="7200" b="1" kern="1200" dirty="0">
              <a:solidFill>
                <a:srgbClr val="FF0000"/>
              </a:solidFill>
              <a:latin typeface="+mj-lt"/>
              <a:ea typeface="+mj-ea"/>
              <a:cs typeface="+mj-cs"/>
            </a:endParaRPr>
          </a:p>
        </p:txBody>
      </p:sp>
      <p:sp>
        <p:nvSpPr>
          <p:cNvPr id="7" name="6 CuadroTexto"/>
          <p:cNvSpPr txBox="1"/>
          <p:nvPr/>
        </p:nvSpPr>
        <p:spPr>
          <a:xfrm>
            <a:off x="1547664" y="642918"/>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72206"/>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500462"/>
          </a:xfrm>
        </p:spPr>
        <p:txBody>
          <a:bodyPr numCol="1">
            <a:noAutofit/>
          </a:bodyPr>
          <a:lstStyle/>
          <a:p>
            <a:pPr lvl="0" algn="l"/>
            <a:r>
              <a:rPr lang="en-US" sz="2000" b="1" dirty="0" smtClean="0">
                <a:solidFill>
                  <a:srgbClr val="FF0000"/>
                </a:solidFill>
              </a:rPr>
              <a:t>3</a:t>
            </a:r>
            <a:r>
              <a:rPr lang="en-US" sz="2000" b="1" kern="1200" dirty="0" smtClean="0">
                <a:solidFill>
                  <a:srgbClr val="FF0000"/>
                </a:solidFill>
                <a:latin typeface="+mj-lt"/>
                <a:ea typeface="+mj-ea"/>
                <a:cs typeface="+mj-cs"/>
              </a:rPr>
              <a:t>.</a:t>
            </a:r>
            <a:r>
              <a:rPr lang="en-US" sz="2000" b="1" dirty="0" smtClean="0">
                <a:solidFill>
                  <a:srgbClr val="FF0000"/>
                </a:solidFill>
              </a:rPr>
              <a:t> Green Homes </a:t>
            </a:r>
            <a:r>
              <a:rPr lang="en-US" sz="2000" b="1" dirty="0" err="1" smtClean="0">
                <a:solidFill>
                  <a:srgbClr val="FF0000"/>
                </a:solidFill>
              </a:rPr>
              <a:t>Programme</a:t>
            </a:r>
            <a:r>
              <a:rPr lang="en-US" sz="2000" b="1" dirty="0" smtClean="0">
                <a:solidFill>
                  <a:srgbClr val="FF0000"/>
                </a:solidFill>
              </a:rPr>
              <a:t> for groups at risk of social exclusion:</a:t>
            </a:r>
            <a:r>
              <a:rPr lang="es-ES" sz="2000" dirty="0" smtClean="0"/>
              <a:t/>
            </a:r>
            <a:br>
              <a:rPr lang="es-ES" sz="2000" dirty="0" smtClean="0"/>
            </a:br>
            <a:r>
              <a:rPr lang="en-US" sz="2000" b="1" kern="1200" dirty="0" smtClean="0">
                <a:solidFill>
                  <a:srgbClr val="FF0000"/>
                </a:solidFill>
                <a:latin typeface="+mj-lt"/>
                <a:ea typeface="+mj-ea"/>
                <a:cs typeface="+mj-cs"/>
              </a:rPr>
              <a:t/>
            </a:r>
            <a:br>
              <a:rPr lang="en-US" sz="2000" b="1" kern="1200" dirty="0" smtClean="0">
                <a:solidFill>
                  <a:srgbClr val="FF0000"/>
                </a:solidFill>
                <a:latin typeface="+mj-lt"/>
                <a:ea typeface="+mj-ea"/>
                <a:cs typeface="+mj-cs"/>
              </a:rPr>
            </a:br>
            <a:r>
              <a:rPr lang="en-US" sz="2000" b="1" dirty="0" smtClean="0">
                <a:solidFill>
                  <a:srgbClr val="002060"/>
                </a:solidFill>
              </a:rPr>
              <a:t>Benefits of GH </a:t>
            </a:r>
            <a:r>
              <a:rPr lang="en-US" sz="2000" b="1" dirty="0" err="1" smtClean="0">
                <a:solidFill>
                  <a:srgbClr val="002060"/>
                </a:solidFill>
              </a:rPr>
              <a:t>Programme</a:t>
            </a:r>
            <a:r>
              <a:rPr lang="en-US" sz="2000" b="1" dirty="0" smtClean="0">
                <a:solidFill>
                  <a:srgbClr val="002060"/>
                </a:solidFill>
              </a:rPr>
              <a:t> for groups at risk of social exclusion:</a:t>
            </a:r>
            <a:r>
              <a:rPr lang="es-ES" sz="2000" dirty="0" smtClean="0"/>
              <a:t/>
            </a:r>
            <a:br>
              <a:rPr lang="es-ES" sz="2000" dirty="0" smtClean="0"/>
            </a:br>
            <a:r>
              <a:rPr lang="es-ES" sz="2000" dirty="0" smtClean="0"/>
              <a:t/>
            </a:r>
            <a:br>
              <a:rPr lang="es-ES" sz="2000" dirty="0" smtClean="0"/>
            </a:br>
            <a:r>
              <a:rPr lang="en-US" sz="2000" dirty="0" smtClean="0"/>
              <a:t> </a:t>
            </a:r>
            <a:r>
              <a:rPr lang="en-US" sz="1800" dirty="0" smtClean="0"/>
              <a:t>3. It fosters their:</a:t>
            </a:r>
            <a:br>
              <a:rPr lang="en-US" sz="1800" dirty="0" smtClean="0"/>
            </a:br>
            <a:r>
              <a:rPr lang="en-US" sz="1800" dirty="0" smtClean="0"/>
              <a:t/>
            </a:r>
            <a:br>
              <a:rPr lang="en-US" sz="1800" dirty="0" smtClean="0"/>
            </a:br>
            <a:r>
              <a:rPr lang="en-US" sz="1800" b="1" dirty="0" smtClean="0"/>
              <a:t>- Self-esteem: </a:t>
            </a:r>
            <a:r>
              <a:rPr lang="en-US" sz="1800" dirty="0" smtClean="0"/>
              <a:t>the participants can share their knowledge, making them feel useful. </a:t>
            </a:r>
            <a:br>
              <a:rPr lang="en-US" sz="1800" dirty="0" smtClean="0"/>
            </a:br>
            <a:r>
              <a:rPr lang="en-US" sz="1800" dirty="0" smtClean="0"/>
              <a:t/>
            </a:r>
            <a:br>
              <a:rPr lang="en-US" sz="1800" dirty="0" smtClean="0"/>
            </a:br>
            <a:r>
              <a:rPr lang="en-US" sz="1800" b="1" dirty="0" smtClean="0"/>
              <a:t>- Commitment: </a:t>
            </a:r>
            <a:r>
              <a:rPr lang="en-US" sz="1800" dirty="0" smtClean="0"/>
              <a:t>thanks to the GH methodology, where it is permanently pointed out that the objective of the </a:t>
            </a:r>
            <a:r>
              <a:rPr lang="en-US" sz="1800" dirty="0" err="1" smtClean="0"/>
              <a:t>Programme</a:t>
            </a:r>
            <a:r>
              <a:rPr lang="en-US" sz="1800" dirty="0" smtClean="0"/>
              <a:t> is to achieve collective challenges.</a:t>
            </a:r>
            <a:br>
              <a:rPr lang="en-US" sz="1800" dirty="0" smtClean="0"/>
            </a:br>
            <a:r>
              <a:rPr lang="en-US" sz="1800" dirty="0" smtClean="0"/>
              <a:t/>
            </a:r>
            <a:br>
              <a:rPr lang="en-US" sz="1800" dirty="0" smtClean="0"/>
            </a:br>
            <a:r>
              <a:rPr lang="en-US" sz="1800" b="1" dirty="0" smtClean="0"/>
              <a:t>- Acquisition of values: </a:t>
            </a:r>
            <a:r>
              <a:rPr lang="en-US" sz="1800" dirty="0" smtClean="0"/>
              <a:t>by promoting the respect for the environment and saving resources, even in cases where there is no financial motivation. For some participants the knowledge and awareness gained in the </a:t>
            </a:r>
            <a:r>
              <a:rPr lang="en-US" sz="1800" dirty="0" err="1" smtClean="0"/>
              <a:t>Programme</a:t>
            </a:r>
            <a:r>
              <a:rPr lang="en-US" sz="1800" dirty="0" smtClean="0"/>
              <a:t> will </a:t>
            </a:r>
            <a:r>
              <a:rPr lang="en-US" sz="1800" b="1" dirty="0" smtClean="0"/>
              <a:t>give them an ‘eco advantage on the </a:t>
            </a:r>
            <a:r>
              <a:rPr lang="en-US" sz="1800" b="1" dirty="0" err="1" smtClean="0"/>
              <a:t>labour</a:t>
            </a:r>
            <a:r>
              <a:rPr lang="en-US" sz="1800" b="1" dirty="0" smtClean="0"/>
              <a:t> marketing’, </a:t>
            </a:r>
            <a:r>
              <a:rPr lang="en-US" sz="1800" dirty="0" smtClean="0"/>
              <a:t>allowing them to demonstrate ‘added value’ at their job interviews.</a:t>
            </a:r>
            <a:endParaRPr lang="es-ES" sz="1800" b="1" kern="1200" dirty="0">
              <a:solidFill>
                <a:srgbClr val="FF0000"/>
              </a:solidFill>
              <a:latin typeface="+mj-lt"/>
              <a:ea typeface="+mj-ea"/>
              <a:cs typeface="+mj-cs"/>
            </a:endParaRPr>
          </a:p>
        </p:txBody>
      </p:sp>
      <p:sp>
        <p:nvSpPr>
          <p:cNvPr id="7" name="6 CuadroTexto"/>
          <p:cNvSpPr txBox="1"/>
          <p:nvPr/>
        </p:nvSpPr>
        <p:spPr>
          <a:xfrm>
            <a:off x="1547664" y="642918"/>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1928802"/>
            <a:ext cx="8572560" cy="3500462"/>
          </a:xfrm>
        </p:spPr>
        <p:txBody>
          <a:bodyPr numCol="1">
            <a:noAutofit/>
          </a:bodyPr>
          <a:lstStyle/>
          <a:p>
            <a:pPr lvl="0" algn="l"/>
            <a:r>
              <a:rPr lang="en-US" sz="2000" b="1" dirty="0" smtClean="0">
                <a:solidFill>
                  <a:srgbClr val="FF0000"/>
                </a:solidFill>
              </a:rPr>
              <a:t>3</a:t>
            </a:r>
            <a:r>
              <a:rPr lang="en-US" sz="2000" b="1" kern="1200" dirty="0" smtClean="0">
                <a:solidFill>
                  <a:srgbClr val="FF0000"/>
                </a:solidFill>
                <a:latin typeface="+mj-lt"/>
                <a:ea typeface="+mj-ea"/>
                <a:cs typeface="+mj-cs"/>
              </a:rPr>
              <a:t>.</a:t>
            </a:r>
            <a:r>
              <a:rPr lang="en-US" sz="2000" b="1" dirty="0" smtClean="0">
                <a:solidFill>
                  <a:srgbClr val="FF0000"/>
                </a:solidFill>
              </a:rPr>
              <a:t> Green Homes </a:t>
            </a:r>
            <a:r>
              <a:rPr lang="en-US" sz="2000" b="1" dirty="0" err="1" smtClean="0">
                <a:solidFill>
                  <a:srgbClr val="FF0000"/>
                </a:solidFill>
              </a:rPr>
              <a:t>Programme</a:t>
            </a:r>
            <a:r>
              <a:rPr lang="en-US" sz="2000" b="1" dirty="0" smtClean="0">
                <a:solidFill>
                  <a:srgbClr val="FF0000"/>
                </a:solidFill>
              </a:rPr>
              <a:t> for groups at risk of social exclusion:</a:t>
            </a:r>
            <a:r>
              <a:rPr lang="es-ES" sz="2000" dirty="0" smtClean="0"/>
              <a:t/>
            </a:r>
            <a:br>
              <a:rPr lang="es-ES" sz="2000" dirty="0" smtClean="0"/>
            </a:br>
            <a:r>
              <a:rPr lang="en-US" sz="2000" b="1" kern="1200" dirty="0" smtClean="0">
                <a:solidFill>
                  <a:srgbClr val="FF0000"/>
                </a:solidFill>
                <a:latin typeface="+mj-lt"/>
                <a:ea typeface="+mj-ea"/>
                <a:cs typeface="+mj-cs"/>
              </a:rPr>
              <a:t/>
            </a:r>
            <a:br>
              <a:rPr lang="en-US" sz="2000" b="1" kern="1200" dirty="0" smtClean="0">
                <a:solidFill>
                  <a:srgbClr val="FF0000"/>
                </a:solidFill>
                <a:latin typeface="+mj-lt"/>
                <a:ea typeface="+mj-ea"/>
                <a:cs typeface="+mj-cs"/>
              </a:rPr>
            </a:br>
            <a:r>
              <a:rPr lang="en-US" sz="2000" dirty="0" smtClean="0"/>
              <a:t> The </a:t>
            </a:r>
            <a:r>
              <a:rPr lang="en-US" sz="2000" b="1" dirty="0" smtClean="0">
                <a:solidFill>
                  <a:srgbClr val="002060"/>
                </a:solidFill>
              </a:rPr>
              <a:t>objectives and methodology can stay exactly the same </a:t>
            </a:r>
            <a:r>
              <a:rPr lang="en-US" sz="2000" dirty="0" smtClean="0"/>
              <a:t>as with families.</a:t>
            </a:r>
            <a:br>
              <a:rPr lang="en-US" sz="2000" dirty="0" smtClean="0"/>
            </a:br>
            <a:r>
              <a:rPr lang="es-ES" sz="2000" dirty="0" smtClean="0"/>
              <a:t/>
            </a:r>
            <a:br>
              <a:rPr lang="es-ES" sz="2000" dirty="0" smtClean="0"/>
            </a:br>
            <a:r>
              <a:rPr lang="en-US" sz="2000" dirty="0" smtClean="0"/>
              <a:t>The differences are:</a:t>
            </a:r>
            <a:br>
              <a:rPr lang="en-US" sz="2000" dirty="0" smtClean="0"/>
            </a:br>
            <a:r>
              <a:rPr lang="en-US" sz="2000" dirty="0" smtClean="0"/>
              <a:t/>
            </a:r>
            <a:br>
              <a:rPr lang="en-US" sz="2000" dirty="0" smtClean="0"/>
            </a:br>
            <a:r>
              <a:rPr lang="en-US" sz="2000" b="1" dirty="0" smtClean="0"/>
              <a:t>- The technicians of the GH </a:t>
            </a:r>
            <a:r>
              <a:rPr lang="en-US" sz="2000" b="1" dirty="0" err="1" smtClean="0"/>
              <a:t>Programme</a:t>
            </a:r>
            <a:r>
              <a:rPr lang="en-US" sz="2000" b="1" dirty="0" smtClean="0"/>
              <a:t> will coordinate their work with the contact person from the participant entity</a:t>
            </a:r>
            <a:r>
              <a:rPr lang="en-US" sz="2000" dirty="0" smtClean="0"/>
              <a:t>, who provides them with the profile of the participants. </a:t>
            </a:r>
            <a:br>
              <a:rPr lang="en-US" sz="2000" dirty="0" smtClean="0"/>
            </a:br>
            <a:r>
              <a:rPr lang="en-US" sz="2000" dirty="0" smtClean="0"/>
              <a:t/>
            </a:r>
            <a:br>
              <a:rPr lang="en-US" sz="2000" dirty="0" smtClean="0"/>
            </a:br>
            <a:r>
              <a:rPr lang="en-US" sz="2000" b="1" dirty="0" smtClean="0"/>
              <a:t>- The entity in turn will be responsible for inviting and motivating participants</a:t>
            </a:r>
            <a:r>
              <a:rPr lang="en-US" sz="2000" dirty="0" smtClean="0"/>
              <a:t>, as well as it will be </a:t>
            </a:r>
            <a:r>
              <a:rPr lang="en-US" sz="2000" b="1" dirty="0" smtClean="0"/>
              <a:t>co-responsible of </a:t>
            </a:r>
            <a:r>
              <a:rPr lang="en-US" sz="2000" b="1" dirty="0" err="1" smtClean="0"/>
              <a:t>Programme</a:t>
            </a:r>
            <a:r>
              <a:rPr lang="en-US" sz="2000" b="1" dirty="0" smtClean="0"/>
              <a:t> monitoring</a:t>
            </a:r>
            <a:r>
              <a:rPr lang="en-US" sz="2000" dirty="0" smtClean="0"/>
              <a:t>.</a:t>
            </a:r>
            <a:br>
              <a:rPr lang="en-US" sz="2000" dirty="0" smtClean="0"/>
            </a:br>
            <a:r>
              <a:rPr lang="en-US" sz="2000" dirty="0" smtClean="0"/>
              <a:t/>
            </a:r>
            <a:br>
              <a:rPr lang="en-US" sz="2000" dirty="0" smtClean="0"/>
            </a:br>
            <a:r>
              <a:rPr lang="en-US" sz="2000" dirty="0" smtClean="0"/>
              <a:t>- The technicians can </a:t>
            </a:r>
            <a:r>
              <a:rPr lang="en-US" sz="2000" b="1" dirty="0" smtClean="0"/>
              <a:t>adjust the methodology and educational materials to the group characteristics.</a:t>
            </a:r>
            <a:endParaRPr lang="es-ES" sz="2000" b="1" kern="1200" dirty="0">
              <a:solidFill>
                <a:srgbClr val="FF0000"/>
              </a:solidFill>
              <a:latin typeface="+mj-lt"/>
              <a:ea typeface="+mj-ea"/>
              <a:cs typeface="+mj-cs"/>
            </a:endParaRPr>
          </a:p>
        </p:txBody>
      </p:sp>
      <p:sp>
        <p:nvSpPr>
          <p:cNvPr id="7" name="6 CuadroTexto"/>
          <p:cNvSpPr txBox="1"/>
          <p:nvPr/>
        </p:nvSpPr>
        <p:spPr>
          <a:xfrm>
            <a:off x="1547664" y="642918"/>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2500306"/>
            <a:ext cx="8208912" cy="3500462"/>
          </a:xfrm>
        </p:spPr>
        <p:txBody>
          <a:bodyPr numCol="1">
            <a:normAutofit/>
          </a:bodyPr>
          <a:lstStyle/>
          <a:p>
            <a:pPr algn="l"/>
            <a:r>
              <a:rPr lang="en-US" sz="2000" b="1" dirty="0" smtClean="0">
                <a:solidFill>
                  <a:srgbClr val="FF0000"/>
                </a:solidFill>
              </a:rPr>
              <a:t>3</a:t>
            </a:r>
            <a:r>
              <a:rPr lang="en-US" sz="2000" b="1" kern="1200" dirty="0" smtClean="0">
                <a:solidFill>
                  <a:srgbClr val="FF0000"/>
                </a:solidFill>
                <a:latin typeface="+mj-lt"/>
                <a:ea typeface="+mj-ea"/>
                <a:cs typeface="+mj-cs"/>
              </a:rPr>
              <a:t>.</a:t>
            </a:r>
            <a:r>
              <a:rPr lang="en-US" sz="2000" b="1" dirty="0" smtClean="0">
                <a:solidFill>
                  <a:srgbClr val="FF0000"/>
                </a:solidFill>
              </a:rPr>
              <a:t> Green Homes </a:t>
            </a:r>
            <a:r>
              <a:rPr lang="en-US" sz="2000" b="1" dirty="0" err="1" smtClean="0">
                <a:solidFill>
                  <a:srgbClr val="FF0000"/>
                </a:solidFill>
              </a:rPr>
              <a:t>Programme</a:t>
            </a:r>
            <a:r>
              <a:rPr lang="en-US" sz="2000" b="1" dirty="0" smtClean="0">
                <a:solidFill>
                  <a:srgbClr val="FF0000"/>
                </a:solidFill>
              </a:rPr>
              <a:t> for groups at risk of social exclusion:</a:t>
            </a:r>
            <a:r>
              <a:rPr lang="es-ES" sz="2000" dirty="0" smtClean="0"/>
              <a:t/>
            </a:r>
            <a:br>
              <a:rPr lang="es-ES" sz="2000" dirty="0" smtClean="0"/>
            </a:br>
            <a:r>
              <a:rPr lang="en-US" sz="2000" b="1" kern="1200" dirty="0" smtClean="0">
                <a:solidFill>
                  <a:srgbClr val="FF0000"/>
                </a:solidFill>
                <a:latin typeface="+mj-lt"/>
                <a:ea typeface="+mj-ea"/>
                <a:cs typeface="+mj-cs"/>
              </a:rPr>
              <a:t/>
            </a:r>
            <a:br>
              <a:rPr lang="en-US" sz="2000" b="1" kern="1200" dirty="0" smtClean="0">
                <a:solidFill>
                  <a:srgbClr val="FF0000"/>
                </a:solidFill>
                <a:latin typeface="+mj-lt"/>
                <a:ea typeface="+mj-ea"/>
                <a:cs typeface="+mj-cs"/>
              </a:rPr>
            </a:br>
            <a:r>
              <a:rPr lang="en-US" sz="2000" b="1" kern="1200" dirty="0" smtClean="0">
                <a:solidFill>
                  <a:srgbClr val="FF0000"/>
                </a:solidFill>
                <a:latin typeface="+mj-lt"/>
                <a:ea typeface="+mj-ea"/>
                <a:cs typeface="+mj-cs"/>
              </a:rPr>
              <a:t/>
            </a:r>
            <a:br>
              <a:rPr lang="en-US" sz="2000" b="1" kern="1200" dirty="0" smtClean="0">
                <a:solidFill>
                  <a:srgbClr val="FF0000"/>
                </a:solidFill>
                <a:latin typeface="+mj-lt"/>
                <a:ea typeface="+mj-ea"/>
                <a:cs typeface="+mj-cs"/>
              </a:rPr>
            </a:br>
            <a:r>
              <a:rPr lang="en-US" sz="2000" dirty="0" smtClean="0"/>
              <a:t> There have also been cases in which </a:t>
            </a:r>
            <a:r>
              <a:rPr lang="en-US" sz="2000" b="1" dirty="0" smtClean="0"/>
              <a:t>entities working with groups at risk of social exclusion, have trained their own technicians to take advantage of their regular visits to implement the GH </a:t>
            </a:r>
            <a:r>
              <a:rPr lang="en-US" sz="2000" b="1" dirty="0" err="1" smtClean="0"/>
              <a:t>Programme</a:t>
            </a:r>
            <a:r>
              <a:rPr lang="en-US" sz="2000" dirty="0" smtClean="0"/>
              <a:t>.</a:t>
            </a:r>
            <a:br>
              <a:rPr lang="en-US" sz="2000" dirty="0" smtClean="0"/>
            </a:br>
            <a:r>
              <a:rPr lang="en-US" sz="2000" dirty="0" smtClean="0"/>
              <a:t/>
            </a:r>
            <a:br>
              <a:rPr lang="en-US" sz="2000" dirty="0" smtClean="0"/>
            </a:br>
            <a:r>
              <a:rPr lang="en-US" sz="2000" dirty="0" smtClean="0"/>
              <a:t>This methodology is used, for example, by the </a:t>
            </a:r>
            <a:r>
              <a:rPr lang="en-US" sz="2000" b="1" dirty="0" smtClean="0"/>
              <a:t>Red Cross </a:t>
            </a:r>
            <a:r>
              <a:rPr lang="en-US" sz="2000" dirty="0" smtClean="0"/>
              <a:t>in Spain, which makes regular home visits to accompany the elderly.</a:t>
            </a:r>
            <a:endParaRPr lang="es-ES" sz="2000" b="1" kern="1200" dirty="0">
              <a:solidFill>
                <a:srgbClr val="FF0000"/>
              </a:solidFill>
              <a:latin typeface="+mj-lt"/>
              <a:ea typeface="+mj-ea"/>
              <a:cs typeface="+mj-cs"/>
            </a:endParaRPr>
          </a:p>
        </p:txBody>
      </p:sp>
      <p:sp>
        <p:nvSpPr>
          <p:cNvPr id="7" name="6 CuadroTexto"/>
          <p:cNvSpPr txBox="1"/>
          <p:nvPr/>
        </p:nvSpPr>
        <p:spPr>
          <a:xfrm>
            <a:off x="1547664" y="1293483"/>
            <a:ext cx="6264696" cy="492443"/>
          </a:xfrm>
          <a:prstGeom prst="rect">
            <a:avLst/>
          </a:prstGeom>
          <a:noFill/>
        </p:spPr>
        <p:txBody>
          <a:bodyPr wrap="square" rtlCol="0">
            <a:spAutoFit/>
          </a:bodyPr>
          <a:lstStyle/>
          <a:p>
            <a:pPr algn="ctr"/>
            <a:r>
              <a:rPr lang="es-ES" sz="2600" b="1" dirty="0" smtClean="0"/>
              <a:t>1. </a:t>
            </a:r>
            <a:r>
              <a:rPr lang="es-ES" sz="2600" b="1" dirty="0" err="1" smtClean="0"/>
              <a:t>Regard</a:t>
            </a:r>
            <a:r>
              <a:rPr lang="es-ES" sz="2600" b="1" dirty="0" smtClean="0"/>
              <a:t> </a:t>
            </a:r>
            <a:r>
              <a:rPr lang="es-ES" sz="2600" b="1" dirty="0" err="1" smtClean="0"/>
              <a:t>to</a:t>
            </a:r>
            <a:r>
              <a:rPr lang="es-ES" sz="2600" b="1" dirty="0" smtClean="0"/>
              <a:t> </a:t>
            </a:r>
            <a:r>
              <a:rPr lang="es-ES" sz="2600" b="1" dirty="0" err="1" smtClean="0"/>
              <a:t>the</a:t>
            </a:r>
            <a:r>
              <a:rPr lang="es-ES" sz="2600" b="1" dirty="0" smtClean="0"/>
              <a:t> target </a:t>
            </a:r>
            <a:r>
              <a:rPr lang="es-ES" sz="2600" b="1" dirty="0" err="1" smtClean="0"/>
              <a:t>group</a:t>
            </a:r>
            <a:r>
              <a:rPr lang="es-ES" sz="2600" b="1" dirty="0" smtClean="0"/>
              <a:t>:</a:t>
            </a:r>
            <a:endParaRPr lang="es-ES" sz="26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267</Words>
  <Application>Microsoft Office PowerPoint</Application>
  <PresentationFormat>Presentación en pantalla (4:3)</PresentationFormat>
  <Paragraphs>36</Paragraphs>
  <Slides>18</Slides>
  <Notes>1</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VARIATIONS OF GREEN HOMES PROGRAMME</vt:lpstr>
      <vt:lpstr>1. Regard to the target group:       - School.      - Associations.      - Groups at risk of social exclusion.    2. Regard to  phases of GH Programme:       - GH Programme in a single phase.      3. Regard to methodology:       - Environmental audits.      - Organization of meetings and workshops.   4. Regard to dissemination of the program and recruitment of the participants:   - Citizen associations.    </vt:lpstr>
      <vt:lpstr>1. Green Homes Programme for schools:  Objectives:  - Provide teachers with tools and resources to act as environmental educators.  - Promote ecological values encouraging changes in behaviour patterns and strengthening behaviours.  - Educate families and teachers to develop responsible consumption habits.  - Provide parents with skills and strategies for the education of their children.  - Foster communication, participation and teamwork of the educational community.   </vt:lpstr>
      <vt:lpstr>1. Green Homes Programme for schools:   The Green Homes Programme can be developed in the same way and using the same methodology in schools as with families.   The topics covered in the GH Programme in schools are the same as when working with families, accompanying the participants in the transformation of their schools and their homes, with the aim of achieving a more responsible and sustainable management .   </vt:lpstr>
      <vt:lpstr>2. Green Homes Programme for associations:  The objectives and methodology can stay exactly the same as with families.  The differences are:  - The technicians of the GH Programme will coordinate their work with the contact person from the participant entity, who provides them with the profile of the participants.   - The entity in turn will be responsible for inviting and motivating participants, as well as it will be co-responsible of Programme monitoring.  - The technicians can adjust the methodology and educational materials to the group characteristics.   </vt:lpstr>
      <vt:lpstr>3. Green Homes Programme for groups at risk of social exclusion:  Benefits of GH Programme for groups at risk of social exclusion:  1. Provides training and practical recommendations for saving energy and water as well as reducing waste, thus helping to reduce their bills and therefore improves their economic situation, which is often precarious.  2. Improves their training and education in relation to environmental problems such as climate change, water scarcity, desertification, waste generation, etc.; allowing them to be closer to the level of the general population and therefore to be able to relate to other groups that are not at risk of social exclusion (improving their social and labor insertion).   </vt:lpstr>
      <vt:lpstr>3. Green Homes Programme for groups at risk of social exclusion:  Benefits of GH Programme for groups at risk of social exclusion:   3. It fosters their:  - Self-esteem: the participants can share their knowledge, making them feel useful.   - Commitment: thanks to the GH methodology, where it is permanently pointed out that the objective of the Programme is to achieve collective challenges.  - Acquisition of values: by promoting the respect for the environment and saving resources, even in cases where there is no financial motivation. For some participants the knowledge and awareness gained in the Programme will give them an ‘eco advantage on the labour marketing’, allowing them to demonstrate ‘added value’ at their job interviews.</vt:lpstr>
      <vt:lpstr>3. Green Homes Programme for groups at risk of social exclusion:   The objectives and methodology can stay exactly the same as with families.  The differences are:  - The technicians of the GH Programme will coordinate their work with the contact person from the participant entity, who provides them with the profile of the participants.   - The entity in turn will be responsible for inviting and motivating participants, as well as it will be co-responsible of Programme monitoring.  - The technicians can adjust the methodology and educational materials to the group characteristics.</vt:lpstr>
      <vt:lpstr>3. Green Homes Programme for groups at risk of social exclusion:    There have also been cases in which entities working with groups at risk of social exclusion, have trained their own technicians to take advantage of their regular visits to implement the GH Programme.  This methodology is used, for example, by the Red Cross in Spain, which makes regular home visits to accompany the elderly.</vt:lpstr>
      <vt:lpstr>GH Programme in a single phase:  Often, is necessary to implement GH Programme in one year, even less. In this case:  - The objectives to be achieved in the three editions can be condensed in one year or  - Some of the proposed challenges can be reduced, but we can include challenges from all the phases or  - We can achive the objectives of only one phase (normally the first one). </vt:lpstr>
      <vt:lpstr>In our case:  1. We will implement GH Programme from July 2015 to February 2016.   2. Our objectives and challenges are:  - To reduce CO2 emissions by 10%. - To decrease between 6 and 10% domestic water consumption. - To reduce waste production by 10 %. - To replace regularly at least five basic food products for their ecological, fair trade or local alternatives. - To delete from the shopping list at least two products harmful to the environment or health. - To delete from the shopping list at least two superficial products. - To incorporate or reinforce new criteria when buying: prioritizing local products, avoiding products that are  overpacked… - To increase by 10% the use of bicycles as transportation. </vt:lpstr>
      <vt:lpstr>1. Environmental audits:  Instrument that involves environmental assessment and improvement of housing, offices of civic associations or schools, inviting people to reflect on the consumption of natural resources, waste production, contamination…  Represent a modification and additional activity which provides more personalized information on how to save energy, water and residues at home, school or office and have more sustainable consumption and mobility habits.  They should take place at the beginning of the Programme, so subsequent meetings and workshops will serve to strengthen and expand the ideas that have been pointed out during in the audit.</vt:lpstr>
      <vt:lpstr>1. Environmental audits:      - Individually in each of the participating households.   The protocol can consist of a tour around the house in which the technicians will give recommendations on each of the habits and devices related to the consumption of energy, water, waste generation and mobility, all in a participatory manner.       - For a group, giving recommendations for the different situations that may occur in houses, so that all participants can transfer these recommendations to their homes. The protocol is the same as used for environmental audits in homes. If the office does not have all the usual characteristics of a house, the audit can be completed with a power-point presentation containing images of equipment or consumption points of energy and water consumption, as well as waste generation in the missing rooms.</vt:lpstr>
      <vt:lpstr>1. Environmental audits:        - For a school, which consist on a number of activities to find out the energy the school uses for lighting, heating, etc.; what are the characteristics of different types of energy, and finally we find out if the energy is used wisely. The protocol has three phases:  1. Detect student’s preconceptions related to energy, water, waste, consumption, etc. For this purpose:    a) Make a tour through the school.    b) Organize a debate with students.    c) Ask each student to fill in a short questionnaire about their own energy consumption habits.  2. Collect, systemize and analyze the data.  3. Draw conclusions and proposals and development  an action plan.  </vt:lpstr>
      <vt:lpstr>1. Meetings and workshops:   Organization of meeetings and workshops can be different depending on:  1. The duration of the Programme:  If the Programme lasts only one year, the organisers should increase the frequency of meetings and workshops, for example once a month, to deal with all the issues.  2. The target group (for example, groups at risk of social exclusion):  - More emphasis on saving energy and water, waste reduction and management, sustainable mobility habits and responsible shopping from the point of view of consuming local products. - Ecological agriculture and farming as well as fair trade se trabajarán menos. - It is preferable to work with active methods instead of power-point.   When working with schools or civic associations, school or organization should be responsible for inviting the participants.   </vt:lpstr>
      <vt:lpstr>     Citizen associations:   It is recommended to organize a communication campaign directed at the selected type of entities, and, where appropriate, municipal services working within appropriate sectors.  For example, when working with groups at risk of social exclusion, it can be useful to contact to:  - Social organizations. - Municipal Social Services. - Municipal agencies that provide assistance to the target groups (day centres for seniors, shelters for immigrant women and victims of gender violence, supervised apartments for minors, juvenile prisons, multipurpose centres for people with disabilities, etc.).  </vt:lpstr>
      <vt:lpstr>     Citizen associations:    After an initial expression of interest, it’s necessary to arrange a meeting with the representatives of the organizations to:  - Explain the Programme - Evaluate the real possibilities of its implementation in their organization.  To ensure the success of the Programme, it is essential to have involvement of a contact person from the partner entity, because this person will:  - Be responsible for convening and motivating its members. - Be co-responsible, along with the GH technician, for the monitoring of the Programme. - Provide detailed information to the GH technician on the profile of participants, their expectations, prior knowledge, etc.     </vt:lpstr>
      <vt:lpstr>Any doubts? Suggestions?  THANK YOU VERY MUCH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VARIACIONES DEL PROGRAMA HOGARES VERDES</dc:title>
  <dc:creator>Carmen</dc:creator>
  <cp:lastModifiedBy>Carmen</cp:lastModifiedBy>
  <cp:revision>56</cp:revision>
  <dcterms:created xsi:type="dcterms:W3CDTF">2015-05-25T16:01:03Z</dcterms:created>
  <dcterms:modified xsi:type="dcterms:W3CDTF">2016-05-06T13:27:28Z</dcterms:modified>
</cp:coreProperties>
</file>