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62" r:id="rId4"/>
    <p:sldId id="261" r:id="rId5"/>
    <p:sldId id="263" r:id="rId6"/>
    <p:sldId id="264" r:id="rId7"/>
    <p:sldId id="260"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90"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E84DA-3938-40E8-B2D2-4B8872C34871}" type="datetimeFigureOut">
              <a:rPr lang="es-ES" smtClean="0"/>
              <a:pPr/>
              <a:t>06/05/2016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08C244-C34F-45AD-B5C7-3F48E8702241}" type="slidenum">
              <a:rPr lang="es-ES" smtClean="0"/>
              <a:pPr/>
              <a:t>‹Nº›</a:t>
            </a:fld>
            <a:endParaRPr lang="es-ES"/>
          </a:p>
        </p:txBody>
      </p:sp>
    </p:spTree>
    <p:extLst>
      <p:ext uri="{BB962C8B-B14F-4D97-AF65-F5344CB8AC3E}">
        <p14:creationId xmlns:p14="http://schemas.microsoft.com/office/powerpoint/2010/main" val="1776029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5" name="4 Marcador de encabezado"/>
          <p:cNvSpPr>
            <a:spLocks noGrp="1"/>
          </p:cNvSpPr>
          <p:nvPr>
            <p:ph type="hdr" sz="quarter" idx="10"/>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717670-2ACA-47F7-9A99-1D5AEBD794D5}"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CB91B90-C925-4FDC-88DC-8E5458C8CDF8}"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717670-2ACA-47F7-9A99-1D5AEBD794D5}" type="datetimeFigureOut">
              <a:rPr lang="es-ES" smtClean="0"/>
              <a:pPr/>
              <a:t>06/05/2016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91B90-C925-4FDC-88DC-8E5458C8CDF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dirty="0" smtClean="0"/>
              <a:t>VARIATIONS OF GREEN HOMES PROGRAMME EVALUATION WHEN WE WORK WITH ASSOCIATIONS</a:t>
            </a:r>
            <a:endParaRPr lang="es-ES" dirty="0"/>
          </a:p>
        </p:txBody>
      </p:sp>
      <p:sp>
        <p:nvSpPr>
          <p:cNvPr id="3" name="2 Subtítulo"/>
          <p:cNvSpPr>
            <a:spLocks noGrp="1"/>
          </p:cNvSpPr>
          <p:nvPr>
            <p:ph type="subTitle" idx="1"/>
          </p:nvPr>
        </p:nvSpPr>
        <p:spPr>
          <a:xfrm>
            <a:off x="1371600" y="4319606"/>
            <a:ext cx="6400800" cy="1752600"/>
          </a:xfrm>
        </p:spPr>
        <p:txBody>
          <a:bodyPr/>
          <a:lstStyle/>
          <a:p>
            <a:r>
              <a:rPr lang="es-ES" dirty="0" smtClean="0"/>
              <a:t>Carmen Molina Navarro</a:t>
            </a:r>
            <a:endParaRPr lang="es-ES" dirty="0"/>
          </a:p>
        </p:txBody>
      </p:sp>
      <p:pic>
        <p:nvPicPr>
          <p:cNvPr id="11" name="10 Imagen" descr="interior abajo.jpg"/>
          <p:cNvPicPr>
            <a:picLocks noChangeAspect="1"/>
          </p:cNvPicPr>
          <p:nvPr/>
        </p:nvPicPr>
        <p:blipFill>
          <a:blip r:embed="rId2" cstate="print"/>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2110056"/>
            <a:ext cx="8572560" cy="4176464"/>
          </a:xfrm>
        </p:spPr>
        <p:txBody>
          <a:bodyPr numCol="1">
            <a:normAutofit fontScale="90000"/>
          </a:bodyPr>
          <a:lstStyle/>
          <a:p>
            <a:pPr algn="l"/>
            <a:r>
              <a:rPr lang="es-ES" sz="2200" b="1" dirty="0" err="1" smtClean="0">
                <a:solidFill>
                  <a:srgbClr val="FF0000"/>
                </a:solidFill>
              </a:rPr>
              <a:t>Three</a:t>
            </a:r>
            <a:r>
              <a:rPr lang="es-ES" sz="2200" b="1" dirty="0" smtClean="0">
                <a:solidFill>
                  <a:srgbClr val="FF0000"/>
                </a:solidFill>
              </a:rPr>
              <a:t> </a:t>
            </a:r>
            <a:r>
              <a:rPr lang="es-ES" sz="2200" b="1" dirty="0" err="1" smtClean="0">
                <a:solidFill>
                  <a:srgbClr val="FF0000"/>
                </a:solidFill>
              </a:rPr>
              <a:t>options</a:t>
            </a:r>
            <a:r>
              <a:rPr lang="es-ES" sz="2200" b="1" dirty="0" smtClean="0">
                <a:solidFill>
                  <a:srgbClr val="FF0000"/>
                </a:solidFill>
              </a:rPr>
              <a:t>:</a:t>
            </a:r>
            <a:br>
              <a:rPr lang="es-ES" sz="2200" b="1" dirty="0" smtClean="0">
                <a:solidFill>
                  <a:srgbClr val="FF0000"/>
                </a:solidFill>
              </a:rPr>
            </a:br>
            <a:r>
              <a:rPr lang="es-ES" sz="2200" b="1" dirty="0">
                <a:solidFill>
                  <a:srgbClr val="FF0000"/>
                </a:solidFill>
              </a:rPr>
              <a:t/>
            </a:r>
            <a:br>
              <a:rPr lang="es-ES" sz="2200" b="1" dirty="0">
                <a:solidFill>
                  <a:srgbClr val="FF0000"/>
                </a:solidFill>
              </a:rPr>
            </a:br>
            <a:r>
              <a:rPr lang="en-GB" sz="2200" dirty="0"/>
              <a:t>• </a:t>
            </a:r>
            <a:r>
              <a:rPr lang="en-GB" sz="2200" b="1" dirty="0"/>
              <a:t>Analyse the results of savings of the entity itself</a:t>
            </a:r>
            <a:r>
              <a:rPr lang="en-GB" sz="2200" dirty="0"/>
              <a:t>, if there are centres in which participants are living together (shelters, prisons, supervised apartments </a:t>
            </a:r>
            <a:r>
              <a:rPr lang="en-GB" sz="2200" dirty="0" smtClean="0"/>
              <a:t>...).</a:t>
            </a:r>
            <a:br>
              <a:rPr lang="en-GB" sz="2200" dirty="0" smtClean="0"/>
            </a:br>
            <a:r>
              <a:rPr lang="es-ES" sz="2200" dirty="0"/>
              <a:t/>
            </a:r>
            <a:br>
              <a:rPr lang="es-ES" sz="2200" dirty="0"/>
            </a:br>
            <a:r>
              <a:rPr lang="en-GB" sz="2200" dirty="0"/>
              <a:t>• </a:t>
            </a:r>
            <a:r>
              <a:rPr lang="en-GB" sz="2200" b="1" dirty="0"/>
              <a:t>Analyse the results of all the people involved in the programme through the organisation</a:t>
            </a:r>
            <a:r>
              <a:rPr lang="en-GB" sz="2200" dirty="0" smtClean="0"/>
              <a:t>.</a:t>
            </a:r>
            <a:br>
              <a:rPr lang="en-GB" sz="2200" dirty="0" smtClean="0"/>
            </a:br>
            <a:r>
              <a:rPr lang="es-ES" sz="2200" dirty="0"/>
              <a:t/>
            </a:r>
            <a:br>
              <a:rPr lang="es-ES" sz="2200" dirty="0"/>
            </a:br>
            <a:r>
              <a:rPr lang="en-GB" sz="2200" dirty="0"/>
              <a:t>• </a:t>
            </a:r>
            <a:r>
              <a:rPr lang="en-GB" sz="2200" b="1" dirty="0"/>
              <a:t>Analyse the results of a representative sample of participants in the programme</a:t>
            </a:r>
            <a:r>
              <a:rPr lang="en-GB" sz="2200" dirty="0"/>
              <a:t>. </a:t>
            </a:r>
            <a:r>
              <a:rPr lang="en-GB" sz="2200" dirty="0" smtClean="0"/>
              <a:t>It case </a:t>
            </a:r>
            <a:r>
              <a:rPr lang="en-GB" sz="2200" dirty="0"/>
              <a:t>applies when the profile of the participants makes it difficult to obtain data from all of them, for example with their families who, because of their vulnerable situation, tend to change housing frequently, are renting and have difficulties accessing the consumption data, etc.</a:t>
            </a:r>
            <a:r>
              <a:rPr lang="es-ES" sz="2200" dirty="0"/>
              <a:t/>
            </a:r>
            <a:br>
              <a:rPr lang="es-ES" sz="2200" dirty="0"/>
            </a:br>
            <a:r>
              <a:rPr lang="es-ES" sz="2000" dirty="0"/>
              <a:t/>
            </a:r>
            <a:br>
              <a:rPr lang="es-ES" sz="2000" dirty="0"/>
            </a:br>
            <a:endParaRPr lang="es-ES" sz="2000" dirty="0"/>
          </a:p>
        </p:txBody>
      </p:sp>
      <p:sp>
        <p:nvSpPr>
          <p:cNvPr id="7" name="6 CuadroTexto"/>
          <p:cNvSpPr txBox="1"/>
          <p:nvPr/>
        </p:nvSpPr>
        <p:spPr>
          <a:xfrm>
            <a:off x="1904854" y="571480"/>
            <a:ext cx="7167740" cy="1077218"/>
          </a:xfrm>
          <a:prstGeom prst="rect">
            <a:avLst/>
          </a:prstGeom>
          <a:noFill/>
        </p:spPr>
        <p:txBody>
          <a:bodyPr wrap="square" rtlCol="0">
            <a:spAutoFit/>
          </a:bodyPr>
          <a:lstStyle/>
          <a:p>
            <a:pPr algn="ctr"/>
            <a:r>
              <a:rPr lang="es-ES" sz="3200" b="1" dirty="0" err="1" smtClean="0"/>
              <a:t>Variations</a:t>
            </a:r>
            <a:r>
              <a:rPr lang="es-ES" sz="3200" b="1" dirty="0" smtClean="0"/>
              <a:t> of GH </a:t>
            </a:r>
            <a:r>
              <a:rPr lang="es-ES" sz="3200" b="1" dirty="0" err="1" smtClean="0"/>
              <a:t>Programme</a:t>
            </a:r>
            <a:r>
              <a:rPr lang="es-ES" sz="3200" b="1" dirty="0" smtClean="0"/>
              <a:t> </a:t>
            </a:r>
            <a:r>
              <a:rPr lang="es-ES" sz="3200" b="1" dirty="0" err="1" smtClean="0"/>
              <a:t>evaluation</a:t>
            </a:r>
            <a:r>
              <a:rPr lang="es-ES" sz="3200" b="1" dirty="0" smtClean="0"/>
              <a:t> </a:t>
            </a:r>
            <a:r>
              <a:rPr lang="es-ES" sz="3200" b="1" dirty="0" err="1" smtClean="0"/>
              <a:t>when</a:t>
            </a:r>
            <a:r>
              <a:rPr lang="es-ES" sz="3200" b="1" dirty="0" smtClean="0"/>
              <a:t> </a:t>
            </a:r>
            <a:r>
              <a:rPr lang="es-ES" sz="3200" b="1" dirty="0" err="1" smtClean="0"/>
              <a:t>we</a:t>
            </a:r>
            <a:r>
              <a:rPr lang="es-ES" sz="3200" b="1" dirty="0" smtClean="0"/>
              <a:t> </a:t>
            </a:r>
            <a:r>
              <a:rPr lang="es-ES" sz="3200" b="1" dirty="0" err="1" smtClean="0"/>
              <a:t>work</a:t>
            </a:r>
            <a:r>
              <a:rPr lang="es-ES" sz="3200" b="1" dirty="0" smtClean="0"/>
              <a:t> </a:t>
            </a:r>
            <a:r>
              <a:rPr lang="es-ES" sz="3200" b="1" dirty="0" err="1" smtClean="0"/>
              <a:t>with</a:t>
            </a:r>
            <a:r>
              <a:rPr lang="es-ES" sz="3200" b="1" dirty="0" smtClean="0"/>
              <a:t> </a:t>
            </a:r>
            <a:r>
              <a:rPr lang="es-ES" sz="3200" b="1" dirty="0" err="1" smtClean="0"/>
              <a:t>associations</a:t>
            </a:r>
            <a:r>
              <a:rPr lang="es-ES" sz="3200" b="1" dirty="0" smtClean="0"/>
              <a:t>:</a:t>
            </a:r>
            <a:endParaRPr lang="es-ES" sz="3200" b="1" dirty="0"/>
          </a:p>
        </p:txBody>
      </p:sp>
      <p:pic>
        <p:nvPicPr>
          <p:cNvPr id="8" name="7 Imagen" descr="interior abajo.jpg"/>
          <p:cNvPicPr>
            <a:picLocks noChangeAspect="1"/>
          </p:cNvPicPr>
          <p:nvPr/>
        </p:nvPicPr>
        <p:blipFill>
          <a:blip r:embed="rId2" cstate="print"/>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2395808"/>
            <a:ext cx="8572560" cy="4176464"/>
          </a:xfrm>
        </p:spPr>
        <p:txBody>
          <a:bodyPr numCol="1">
            <a:normAutofit fontScale="90000"/>
          </a:bodyPr>
          <a:lstStyle/>
          <a:p>
            <a:pPr algn="l"/>
            <a:r>
              <a:rPr lang="es-ES" sz="2200" b="1" dirty="0" err="1" smtClean="0">
                <a:solidFill>
                  <a:srgbClr val="FF0000"/>
                </a:solidFill>
              </a:rPr>
              <a:t>For</a:t>
            </a:r>
            <a:r>
              <a:rPr lang="es-ES" sz="2200" b="1" dirty="0" smtClean="0">
                <a:solidFill>
                  <a:srgbClr val="FF0000"/>
                </a:solidFill>
              </a:rPr>
              <a:t> </a:t>
            </a:r>
            <a:r>
              <a:rPr lang="es-ES" sz="2200" b="1" dirty="0" err="1" smtClean="0">
                <a:solidFill>
                  <a:srgbClr val="FF0000"/>
                </a:solidFill>
              </a:rPr>
              <a:t>example</a:t>
            </a:r>
            <a:r>
              <a:rPr lang="es-ES" sz="2200" b="1" dirty="0" smtClean="0">
                <a:solidFill>
                  <a:srgbClr val="FF0000"/>
                </a:solidFill>
              </a:rPr>
              <a:t>, GH </a:t>
            </a:r>
            <a:r>
              <a:rPr lang="es-ES" sz="2200" b="1" dirty="0" err="1" smtClean="0">
                <a:solidFill>
                  <a:srgbClr val="FF0000"/>
                </a:solidFill>
              </a:rPr>
              <a:t>Programme</a:t>
            </a:r>
            <a:r>
              <a:rPr lang="es-ES" sz="2200" b="1" dirty="0" smtClean="0">
                <a:solidFill>
                  <a:srgbClr val="FF0000"/>
                </a:solidFill>
              </a:rPr>
              <a:t> </a:t>
            </a:r>
            <a:r>
              <a:rPr lang="es-ES" sz="2200" b="1" dirty="0" err="1" smtClean="0">
                <a:solidFill>
                  <a:srgbClr val="FF0000"/>
                </a:solidFill>
              </a:rPr>
              <a:t>with</a:t>
            </a:r>
            <a:r>
              <a:rPr lang="es-ES" sz="2200" b="1" dirty="0" smtClean="0">
                <a:solidFill>
                  <a:srgbClr val="FF0000"/>
                </a:solidFill>
              </a:rPr>
              <a:t> 6 </a:t>
            </a:r>
            <a:r>
              <a:rPr lang="es-ES" sz="2200" b="1" dirty="0" err="1" smtClean="0">
                <a:solidFill>
                  <a:srgbClr val="FF0000"/>
                </a:solidFill>
              </a:rPr>
              <a:t>entities</a:t>
            </a:r>
            <a:r>
              <a:rPr lang="es-ES" sz="2200" b="1" dirty="0" smtClean="0">
                <a:solidFill>
                  <a:srgbClr val="FF0000"/>
                </a:solidFill>
              </a:rPr>
              <a:t>:</a:t>
            </a:r>
            <a:br>
              <a:rPr lang="es-ES" sz="2200" b="1" dirty="0" smtClean="0">
                <a:solidFill>
                  <a:srgbClr val="FF0000"/>
                </a:solidFill>
              </a:rPr>
            </a:br>
            <a:r>
              <a:rPr lang="es-ES" sz="2200" b="1" dirty="0">
                <a:solidFill>
                  <a:srgbClr val="FF0000"/>
                </a:solidFill>
              </a:rPr>
              <a:t/>
            </a:r>
            <a:br>
              <a:rPr lang="es-ES" sz="2200" b="1" dirty="0">
                <a:solidFill>
                  <a:srgbClr val="FF0000"/>
                </a:solidFill>
              </a:rPr>
            </a:br>
            <a:r>
              <a:rPr lang="es-ES" sz="2200" b="1" dirty="0">
                <a:solidFill>
                  <a:srgbClr val="002060"/>
                </a:solidFill>
              </a:rPr>
              <a:t>- </a:t>
            </a:r>
            <a:r>
              <a:rPr lang="es-ES" sz="2200" b="1" dirty="0" err="1" smtClean="0">
                <a:solidFill>
                  <a:srgbClr val="002060"/>
                </a:solidFill>
              </a:rPr>
              <a:t>Fundown</a:t>
            </a:r>
            <a:r>
              <a:rPr lang="es-ES" sz="2200" b="1" dirty="0" smtClean="0">
                <a:solidFill>
                  <a:srgbClr val="002060"/>
                </a:solidFill>
              </a:rPr>
              <a:t>:</a:t>
            </a:r>
            <a:r>
              <a:rPr lang="en-US" sz="2200" b="1" dirty="0" smtClean="0">
                <a:solidFill>
                  <a:srgbClr val="002060"/>
                </a:solidFill>
              </a:rPr>
              <a:t> </a:t>
            </a:r>
            <a:r>
              <a:rPr lang="en-US" sz="2200" dirty="0" smtClean="0"/>
              <a:t>young people with Down syndrome and students who share apartments with them and live in the same building. There are 12 apartments owned by the entity. Habitants of each flat manage their own consumption, but the bills are paid by the association. We </a:t>
            </a:r>
            <a:r>
              <a:rPr lang="en-US" sz="2200" b="1" dirty="0" err="1" smtClean="0"/>
              <a:t>analysed</a:t>
            </a:r>
            <a:r>
              <a:rPr lang="en-US" sz="2200" b="1" dirty="0" smtClean="0"/>
              <a:t> data from 3 flats</a:t>
            </a:r>
            <a:r>
              <a:rPr lang="en-US" sz="2200" dirty="0" smtClean="0"/>
              <a:t>, one from each floor, </a:t>
            </a:r>
            <a:r>
              <a:rPr lang="en-US" sz="2200" b="1" dirty="0" smtClean="0"/>
              <a:t>invoices were provided by the association, but the questionnaires were completed by the tenants</a:t>
            </a:r>
            <a:r>
              <a:rPr lang="en-US" sz="2200" dirty="0" smtClean="0"/>
              <a:t>. However, </a:t>
            </a:r>
            <a:r>
              <a:rPr lang="en-US" sz="2200" b="1" dirty="0" smtClean="0"/>
              <a:t>all 12 flats received the domestic savings kit and applied the savings measures</a:t>
            </a:r>
            <a:r>
              <a:rPr lang="en-US" sz="2200" dirty="0" smtClean="0"/>
              <a:t>. </a:t>
            </a:r>
            <a:r>
              <a:rPr lang="es-ES" sz="2200" dirty="0" smtClean="0"/>
              <a:t/>
            </a:r>
            <a:br>
              <a:rPr lang="es-ES" sz="2200" dirty="0" smtClean="0"/>
            </a:br>
            <a:r>
              <a:rPr lang="es-ES" sz="2200" dirty="0"/>
              <a:t/>
            </a:r>
            <a:br>
              <a:rPr lang="es-ES" sz="2200" dirty="0"/>
            </a:br>
            <a:r>
              <a:rPr lang="es-ES" sz="2200" dirty="0" smtClean="0"/>
              <a:t>- </a:t>
            </a:r>
            <a:r>
              <a:rPr lang="es-ES" sz="2200" b="1" dirty="0" smtClean="0">
                <a:solidFill>
                  <a:srgbClr val="002060"/>
                </a:solidFill>
              </a:rPr>
              <a:t>Casa </a:t>
            </a:r>
            <a:r>
              <a:rPr lang="es-ES" sz="2200" b="1" dirty="0" err="1">
                <a:solidFill>
                  <a:srgbClr val="002060"/>
                </a:solidFill>
              </a:rPr>
              <a:t>Leyva</a:t>
            </a:r>
            <a:r>
              <a:rPr lang="es-ES" sz="2200" b="1" dirty="0" smtClean="0">
                <a:solidFill>
                  <a:srgbClr val="002060"/>
                </a:solidFill>
              </a:rPr>
              <a:t>:</a:t>
            </a:r>
            <a:r>
              <a:rPr lang="es-ES" sz="2200" dirty="0" smtClean="0"/>
              <a:t> </a:t>
            </a:r>
            <a:r>
              <a:rPr lang="en-US" sz="2200" dirty="0" smtClean="0"/>
              <a:t>children´s home for children whose parents have lost custody. We </a:t>
            </a:r>
            <a:r>
              <a:rPr lang="en-US" sz="2200" b="1" dirty="0" err="1" smtClean="0"/>
              <a:t>analysed</a:t>
            </a:r>
            <a:r>
              <a:rPr lang="en-US" sz="2200" b="1" dirty="0" smtClean="0"/>
              <a:t> the household consumption from the bills and questionnaires provided by the association</a:t>
            </a:r>
            <a:r>
              <a:rPr lang="en-US" sz="2200" dirty="0" smtClean="0"/>
              <a:t>. </a:t>
            </a:r>
            <a:r>
              <a:rPr lang="en-US" sz="2200" b="1" dirty="0" smtClean="0"/>
              <a:t>Several domestic savings kits were given to a single housing</a:t>
            </a:r>
            <a:r>
              <a:rPr lang="en-US" sz="2200" dirty="0" smtClean="0"/>
              <a:t>. </a:t>
            </a:r>
            <a:r>
              <a:rPr lang="es-ES" sz="2200" b="1" dirty="0" smtClean="0">
                <a:solidFill>
                  <a:srgbClr val="FF0000"/>
                </a:solidFill>
              </a:rPr>
              <a:t/>
            </a:r>
            <a:br>
              <a:rPr lang="es-ES" sz="2200" b="1" dirty="0" smtClean="0">
                <a:solidFill>
                  <a:srgbClr val="FF0000"/>
                </a:solidFill>
              </a:rPr>
            </a:br>
            <a:r>
              <a:rPr lang="es-ES" sz="2200" b="1" dirty="0">
                <a:solidFill>
                  <a:srgbClr val="FF0000"/>
                </a:solidFill>
              </a:rPr>
              <a:t/>
            </a:r>
            <a:br>
              <a:rPr lang="es-ES" sz="2200" b="1" dirty="0">
                <a:solidFill>
                  <a:srgbClr val="FF0000"/>
                </a:solidFill>
              </a:rPr>
            </a:br>
            <a:r>
              <a:rPr lang="es-ES" sz="2200" dirty="0"/>
              <a:t/>
            </a:r>
            <a:br>
              <a:rPr lang="es-ES" sz="2200" dirty="0"/>
            </a:br>
            <a:r>
              <a:rPr lang="es-ES" sz="2000" dirty="0"/>
              <a:t/>
            </a:r>
            <a:br>
              <a:rPr lang="es-ES" sz="2000" dirty="0"/>
            </a:br>
            <a:r>
              <a:rPr lang="es-ES" sz="2000" dirty="0" smtClean="0"/>
              <a:t> </a:t>
            </a:r>
            <a:endParaRPr lang="es-ES" sz="2000" dirty="0"/>
          </a:p>
        </p:txBody>
      </p:sp>
      <p:sp>
        <p:nvSpPr>
          <p:cNvPr id="7" name="6 CuadroTexto"/>
          <p:cNvSpPr txBox="1"/>
          <p:nvPr/>
        </p:nvSpPr>
        <p:spPr>
          <a:xfrm>
            <a:off x="1904854" y="285728"/>
            <a:ext cx="7167740" cy="1077218"/>
          </a:xfrm>
          <a:prstGeom prst="rect">
            <a:avLst/>
          </a:prstGeom>
          <a:noFill/>
        </p:spPr>
        <p:txBody>
          <a:bodyPr wrap="square" rtlCol="0">
            <a:spAutoFit/>
          </a:bodyPr>
          <a:lstStyle/>
          <a:p>
            <a:pPr algn="ctr"/>
            <a:r>
              <a:rPr lang="es-ES" sz="3200" b="1" dirty="0" err="1" smtClean="0"/>
              <a:t>Variations</a:t>
            </a:r>
            <a:r>
              <a:rPr lang="es-ES" sz="3200" b="1" dirty="0" smtClean="0"/>
              <a:t> of GH </a:t>
            </a:r>
            <a:r>
              <a:rPr lang="es-ES" sz="3200" b="1" dirty="0" err="1" smtClean="0"/>
              <a:t>Programme</a:t>
            </a:r>
            <a:r>
              <a:rPr lang="es-ES" sz="3200" b="1" dirty="0" smtClean="0"/>
              <a:t> </a:t>
            </a:r>
            <a:r>
              <a:rPr lang="es-ES" sz="3200" b="1" dirty="0" err="1" smtClean="0"/>
              <a:t>evaluation</a:t>
            </a:r>
            <a:r>
              <a:rPr lang="es-ES" sz="3200" b="1" dirty="0" smtClean="0"/>
              <a:t> </a:t>
            </a:r>
            <a:r>
              <a:rPr lang="es-ES" sz="3200" b="1" dirty="0" err="1" smtClean="0"/>
              <a:t>when</a:t>
            </a:r>
            <a:r>
              <a:rPr lang="es-ES" sz="3200" b="1" dirty="0" smtClean="0"/>
              <a:t> </a:t>
            </a:r>
            <a:r>
              <a:rPr lang="es-ES" sz="3200" b="1" dirty="0" err="1" smtClean="0"/>
              <a:t>we</a:t>
            </a:r>
            <a:r>
              <a:rPr lang="es-ES" sz="3200" b="1" dirty="0" smtClean="0"/>
              <a:t> </a:t>
            </a:r>
            <a:r>
              <a:rPr lang="es-ES" sz="3200" b="1" dirty="0" err="1" smtClean="0"/>
              <a:t>work</a:t>
            </a:r>
            <a:r>
              <a:rPr lang="es-ES" sz="3200" b="1" dirty="0" smtClean="0"/>
              <a:t> </a:t>
            </a:r>
            <a:r>
              <a:rPr lang="es-ES" sz="3200" b="1" dirty="0" err="1" smtClean="0"/>
              <a:t>with</a:t>
            </a:r>
            <a:r>
              <a:rPr lang="es-ES" sz="3200" b="1" dirty="0" smtClean="0"/>
              <a:t> </a:t>
            </a:r>
            <a:r>
              <a:rPr lang="es-ES" sz="3200" b="1" dirty="0" err="1" smtClean="0"/>
              <a:t>associations</a:t>
            </a:r>
            <a:r>
              <a:rPr lang="es-ES" sz="3200" b="1" dirty="0" smtClean="0"/>
              <a:t>:</a:t>
            </a:r>
            <a:endParaRPr lang="es-ES" sz="3200" b="1" dirty="0"/>
          </a:p>
        </p:txBody>
      </p:sp>
      <p:pic>
        <p:nvPicPr>
          <p:cNvPr id="8" name="7 Imagen" descr="interior abajo.jpg"/>
          <p:cNvPicPr>
            <a:picLocks noChangeAspect="1"/>
          </p:cNvPicPr>
          <p:nvPr/>
        </p:nvPicPr>
        <p:blipFill>
          <a:blip r:embed="rId2" cstate="print"/>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2395808"/>
            <a:ext cx="8572560" cy="4176464"/>
          </a:xfrm>
        </p:spPr>
        <p:txBody>
          <a:bodyPr numCol="1">
            <a:normAutofit fontScale="90000"/>
          </a:bodyPr>
          <a:lstStyle/>
          <a:p>
            <a:pPr algn="l"/>
            <a:r>
              <a:rPr lang="es-ES" sz="2200" b="1" dirty="0" err="1" smtClean="0">
                <a:solidFill>
                  <a:srgbClr val="FF0000"/>
                </a:solidFill>
              </a:rPr>
              <a:t>For</a:t>
            </a:r>
            <a:r>
              <a:rPr lang="es-ES" sz="2200" b="1" dirty="0" smtClean="0">
                <a:solidFill>
                  <a:srgbClr val="FF0000"/>
                </a:solidFill>
              </a:rPr>
              <a:t> </a:t>
            </a:r>
            <a:r>
              <a:rPr lang="es-ES" sz="2200" b="1" dirty="0" err="1" smtClean="0">
                <a:solidFill>
                  <a:srgbClr val="FF0000"/>
                </a:solidFill>
              </a:rPr>
              <a:t>example</a:t>
            </a:r>
            <a:r>
              <a:rPr lang="es-ES" sz="2200" b="1" dirty="0" smtClean="0">
                <a:solidFill>
                  <a:srgbClr val="FF0000"/>
                </a:solidFill>
              </a:rPr>
              <a:t>, GH </a:t>
            </a:r>
            <a:r>
              <a:rPr lang="es-ES" sz="2200" b="1" dirty="0" err="1" smtClean="0">
                <a:solidFill>
                  <a:srgbClr val="FF0000"/>
                </a:solidFill>
              </a:rPr>
              <a:t>Programme</a:t>
            </a:r>
            <a:r>
              <a:rPr lang="es-ES" sz="2200" b="1" dirty="0" smtClean="0">
                <a:solidFill>
                  <a:srgbClr val="FF0000"/>
                </a:solidFill>
              </a:rPr>
              <a:t> </a:t>
            </a:r>
            <a:r>
              <a:rPr lang="es-ES" sz="2200" b="1" dirty="0" err="1" smtClean="0">
                <a:solidFill>
                  <a:srgbClr val="FF0000"/>
                </a:solidFill>
              </a:rPr>
              <a:t>with</a:t>
            </a:r>
            <a:r>
              <a:rPr lang="es-ES" sz="2200" b="1" dirty="0" smtClean="0">
                <a:solidFill>
                  <a:srgbClr val="FF0000"/>
                </a:solidFill>
              </a:rPr>
              <a:t> 6 </a:t>
            </a:r>
            <a:r>
              <a:rPr lang="es-ES" sz="2200" b="1" dirty="0" err="1" smtClean="0">
                <a:solidFill>
                  <a:srgbClr val="FF0000"/>
                </a:solidFill>
              </a:rPr>
              <a:t>entities</a:t>
            </a:r>
            <a:r>
              <a:rPr lang="es-ES" sz="2200" b="1" dirty="0" smtClean="0">
                <a:solidFill>
                  <a:srgbClr val="FF0000"/>
                </a:solidFill>
              </a:rPr>
              <a:t>:</a:t>
            </a:r>
            <a:br>
              <a:rPr lang="es-ES" sz="2200" b="1" dirty="0" smtClean="0">
                <a:solidFill>
                  <a:srgbClr val="FF0000"/>
                </a:solidFill>
              </a:rPr>
            </a:br>
            <a:r>
              <a:rPr lang="es-ES" sz="2200" b="1" dirty="0">
                <a:solidFill>
                  <a:srgbClr val="FF0000"/>
                </a:solidFill>
              </a:rPr>
              <a:t/>
            </a:r>
            <a:br>
              <a:rPr lang="es-ES" sz="2200" b="1" dirty="0">
                <a:solidFill>
                  <a:srgbClr val="FF0000"/>
                </a:solidFill>
              </a:rPr>
            </a:br>
            <a:r>
              <a:rPr lang="es-ES" sz="2200" b="1" dirty="0">
                <a:solidFill>
                  <a:srgbClr val="002060"/>
                </a:solidFill>
              </a:rPr>
              <a:t>- </a:t>
            </a:r>
            <a:r>
              <a:rPr lang="es-ES" sz="2200" b="1" dirty="0" smtClean="0">
                <a:solidFill>
                  <a:srgbClr val="002060"/>
                </a:solidFill>
              </a:rPr>
              <a:t>La </a:t>
            </a:r>
            <a:r>
              <a:rPr lang="es-ES" sz="2200" b="1" dirty="0" err="1" smtClean="0">
                <a:solidFill>
                  <a:srgbClr val="002060"/>
                </a:solidFill>
              </a:rPr>
              <a:t>Huertecica</a:t>
            </a:r>
            <a:r>
              <a:rPr lang="es-ES" sz="2200" b="1" dirty="0" smtClean="0">
                <a:solidFill>
                  <a:srgbClr val="002060"/>
                </a:solidFill>
              </a:rPr>
              <a:t>:</a:t>
            </a:r>
            <a:r>
              <a:rPr lang="es-ES" sz="2200" dirty="0" smtClean="0"/>
              <a:t> </a:t>
            </a:r>
            <a:r>
              <a:rPr lang="en-US" sz="2200" dirty="0" smtClean="0"/>
              <a:t>rehabilitation center for drug addicts, with two groups: one residing and other group sleeping at home and staying in the center only during the day. </a:t>
            </a:r>
            <a:r>
              <a:rPr lang="en-US" sz="2200" b="1" dirty="0" smtClean="0"/>
              <a:t>Consumption of the house was </a:t>
            </a:r>
            <a:r>
              <a:rPr lang="en-US" sz="2200" b="1" dirty="0" err="1" smtClean="0"/>
              <a:t>analysed</a:t>
            </a:r>
            <a:r>
              <a:rPr lang="en-US" sz="2200" b="1" dirty="0" smtClean="0"/>
              <a:t> from the bills submitted by the association and the questionnaires completed by the residents</a:t>
            </a:r>
            <a:r>
              <a:rPr lang="en-US" sz="2200" dirty="0" smtClean="0"/>
              <a:t>. </a:t>
            </a:r>
            <a:r>
              <a:rPr lang="en-US" sz="2200" b="1" dirty="0" smtClean="0"/>
              <a:t>Several domestic savings kits were provided to the residents and one for each user who sleeps at home</a:t>
            </a:r>
            <a:r>
              <a:rPr lang="en-US" sz="2200" dirty="0" smtClean="0"/>
              <a:t>, to be able to apply the recommendations given their n the home were delivered. </a:t>
            </a:r>
            <a:r>
              <a:rPr lang="es-ES" sz="2200" dirty="0" smtClean="0"/>
              <a:t/>
            </a:r>
            <a:br>
              <a:rPr lang="es-ES" sz="2200" dirty="0" smtClean="0"/>
            </a:br>
            <a:r>
              <a:rPr lang="es-ES" sz="2200" dirty="0"/>
              <a:t/>
            </a:r>
            <a:br>
              <a:rPr lang="es-ES" sz="2200" dirty="0"/>
            </a:br>
            <a:r>
              <a:rPr lang="es-ES" sz="2200" dirty="0" smtClean="0"/>
              <a:t> - </a:t>
            </a:r>
            <a:r>
              <a:rPr lang="es-ES" sz="2200" b="1" dirty="0" smtClean="0">
                <a:solidFill>
                  <a:srgbClr val="002060"/>
                </a:solidFill>
              </a:rPr>
              <a:t>Project Abraham: </a:t>
            </a:r>
            <a:r>
              <a:rPr lang="en-US" sz="2200" dirty="0" smtClean="0"/>
              <a:t>temporary house for homeless men. </a:t>
            </a:r>
            <a:r>
              <a:rPr lang="en-US" sz="2200" b="1" dirty="0" smtClean="0"/>
              <a:t>We </a:t>
            </a:r>
            <a:r>
              <a:rPr lang="en-US" sz="2200" b="1" dirty="0" err="1" smtClean="0"/>
              <a:t>analysed</a:t>
            </a:r>
            <a:r>
              <a:rPr lang="en-US" sz="2200" b="1" dirty="0" smtClean="0"/>
              <a:t> the consumption from the bills and questionnaires provided by the association</a:t>
            </a:r>
            <a:r>
              <a:rPr lang="en-US" sz="2200" dirty="0" smtClean="0"/>
              <a:t>. Several domestic savings kits were given to a single housing. </a:t>
            </a:r>
            <a:r>
              <a:rPr lang="es-ES" sz="2200" b="1" dirty="0" smtClean="0">
                <a:solidFill>
                  <a:srgbClr val="FF0000"/>
                </a:solidFill>
              </a:rPr>
              <a:t/>
            </a:r>
            <a:br>
              <a:rPr lang="es-ES" sz="2200" b="1" dirty="0" smtClean="0">
                <a:solidFill>
                  <a:srgbClr val="FF0000"/>
                </a:solidFill>
              </a:rPr>
            </a:br>
            <a:r>
              <a:rPr lang="es-ES" sz="2200" b="1" dirty="0">
                <a:solidFill>
                  <a:srgbClr val="FF0000"/>
                </a:solidFill>
              </a:rPr>
              <a:t/>
            </a:r>
            <a:br>
              <a:rPr lang="es-ES" sz="2200" b="1" dirty="0">
                <a:solidFill>
                  <a:srgbClr val="FF0000"/>
                </a:solidFill>
              </a:rPr>
            </a:br>
            <a:r>
              <a:rPr lang="es-ES" sz="2200" dirty="0"/>
              <a:t/>
            </a:r>
            <a:br>
              <a:rPr lang="es-ES" sz="2200" dirty="0"/>
            </a:br>
            <a:r>
              <a:rPr lang="es-ES" sz="2000" dirty="0"/>
              <a:t/>
            </a:r>
            <a:br>
              <a:rPr lang="es-ES" sz="2000" dirty="0"/>
            </a:br>
            <a:r>
              <a:rPr lang="es-ES" sz="2000" dirty="0" smtClean="0"/>
              <a:t> </a:t>
            </a:r>
            <a:endParaRPr lang="es-ES" sz="2000" dirty="0"/>
          </a:p>
        </p:txBody>
      </p:sp>
      <p:sp>
        <p:nvSpPr>
          <p:cNvPr id="7" name="6 CuadroTexto"/>
          <p:cNvSpPr txBox="1"/>
          <p:nvPr/>
        </p:nvSpPr>
        <p:spPr>
          <a:xfrm>
            <a:off x="1904854" y="571480"/>
            <a:ext cx="7167740" cy="1077218"/>
          </a:xfrm>
          <a:prstGeom prst="rect">
            <a:avLst/>
          </a:prstGeom>
          <a:noFill/>
        </p:spPr>
        <p:txBody>
          <a:bodyPr wrap="square" rtlCol="0">
            <a:spAutoFit/>
          </a:bodyPr>
          <a:lstStyle/>
          <a:p>
            <a:pPr algn="ctr"/>
            <a:r>
              <a:rPr lang="es-ES" sz="3200" b="1" dirty="0" err="1" smtClean="0"/>
              <a:t>Variations</a:t>
            </a:r>
            <a:r>
              <a:rPr lang="es-ES" sz="3200" b="1" dirty="0" smtClean="0"/>
              <a:t> of GH </a:t>
            </a:r>
            <a:r>
              <a:rPr lang="es-ES" sz="3200" b="1" dirty="0" err="1" smtClean="0"/>
              <a:t>Programme</a:t>
            </a:r>
            <a:r>
              <a:rPr lang="es-ES" sz="3200" b="1" dirty="0" smtClean="0"/>
              <a:t> </a:t>
            </a:r>
            <a:r>
              <a:rPr lang="es-ES" sz="3200" b="1" dirty="0" err="1" smtClean="0"/>
              <a:t>evaluation</a:t>
            </a:r>
            <a:r>
              <a:rPr lang="es-ES" sz="3200" b="1" dirty="0" smtClean="0"/>
              <a:t> </a:t>
            </a:r>
            <a:r>
              <a:rPr lang="es-ES" sz="3200" b="1" dirty="0" err="1" smtClean="0"/>
              <a:t>when</a:t>
            </a:r>
            <a:r>
              <a:rPr lang="es-ES" sz="3200" b="1" dirty="0" smtClean="0"/>
              <a:t> </a:t>
            </a:r>
            <a:r>
              <a:rPr lang="es-ES" sz="3200" b="1" dirty="0" err="1" smtClean="0"/>
              <a:t>we</a:t>
            </a:r>
            <a:r>
              <a:rPr lang="es-ES" sz="3200" b="1" dirty="0" smtClean="0"/>
              <a:t> </a:t>
            </a:r>
            <a:r>
              <a:rPr lang="es-ES" sz="3200" b="1" dirty="0" err="1" smtClean="0"/>
              <a:t>work</a:t>
            </a:r>
            <a:r>
              <a:rPr lang="es-ES" sz="3200" b="1" dirty="0" smtClean="0"/>
              <a:t> </a:t>
            </a:r>
            <a:r>
              <a:rPr lang="es-ES" sz="3200" b="1" dirty="0" err="1" smtClean="0"/>
              <a:t>with</a:t>
            </a:r>
            <a:r>
              <a:rPr lang="es-ES" sz="3200" b="1" dirty="0" smtClean="0"/>
              <a:t> </a:t>
            </a:r>
            <a:r>
              <a:rPr lang="es-ES" sz="3200" b="1" dirty="0" err="1" smtClean="0"/>
              <a:t>associations</a:t>
            </a:r>
            <a:r>
              <a:rPr lang="es-ES" sz="3200" b="1" dirty="0" smtClean="0"/>
              <a:t>:</a:t>
            </a:r>
            <a:endParaRPr lang="es-ES" sz="3200" b="1" dirty="0"/>
          </a:p>
        </p:txBody>
      </p:sp>
      <p:pic>
        <p:nvPicPr>
          <p:cNvPr id="8" name="7 Imagen" descr="interior abajo.jpg"/>
          <p:cNvPicPr>
            <a:picLocks noChangeAspect="1"/>
          </p:cNvPicPr>
          <p:nvPr/>
        </p:nvPicPr>
        <p:blipFill>
          <a:blip r:embed="rId2" cstate="print"/>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2395808"/>
            <a:ext cx="8572560" cy="4176464"/>
          </a:xfrm>
        </p:spPr>
        <p:txBody>
          <a:bodyPr numCol="1">
            <a:normAutofit fontScale="90000"/>
          </a:bodyPr>
          <a:lstStyle/>
          <a:p>
            <a:pPr algn="l"/>
            <a:r>
              <a:rPr lang="es-ES" sz="2200" b="1" dirty="0" err="1" smtClean="0">
                <a:solidFill>
                  <a:srgbClr val="FF0000"/>
                </a:solidFill>
              </a:rPr>
              <a:t>For</a:t>
            </a:r>
            <a:r>
              <a:rPr lang="es-ES" sz="2200" b="1" dirty="0" smtClean="0">
                <a:solidFill>
                  <a:srgbClr val="FF0000"/>
                </a:solidFill>
              </a:rPr>
              <a:t> </a:t>
            </a:r>
            <a:r>
              <a:rPr lang="es-ES" sz="2200" b="1" dirty="0" err="1" smtClean="0">
                <a:solidFill>
                  <a:srgbClr val="FF0000"/>
                </a:solidFill>
              </a:rPr>
              <a:t>example</a:t>
            </a:r>
            <a:r>
              <a:rPr lang="es-ES" sz="2200" b="1" dirty="0" smtClean="0">
                <a:solidFill>
                  <a:srgbClr val="FF0000"/>
                </a:solidFill>
              </a:rPr>
              <a:t>, GH </a:t>
            </a:r>
            <a:r>
              <a:rPr lang="es-ES" sz="2200" b="1" dirty="0" err="1" smtClean="0">
                <a:solidFill>
                  <a:srgbClr val="FF0000"/>
                </a:solidFill>
              </a:rPr>
              <a:t>Programme</a:t>
            </a:r>
            <a:r>
              <a:rPr lang="es-ES" sz="2200" b="1" dirty="0" smtClean="0">
                <a:solidFill>
                  <a:srgbClr val="FF0000"/>
                </a:solidFill>
              </a:rPr>
              <a:t> </a:t>
            </a:r>
            <a:r>
              <a:rPr lang="es-ES" sz="2200" b="1" dirty="0" err="1" smtClean="0">
                <a:solidFill>
                  <a:srgbClr val="FF0000"/>
                </a:solidFill>
              </a:rPr>
              <a:t>with</a:t>
            </a:r>
            <a:r>
              <a:rPr lang="es-ES" sz="2200" b="1" dirty="0" smtClean="0">
                <a:solidFill>
                  <a:srgbClr val="FF0000"/>
                </a:solidFill>
              </a:rPr>
              <a:t> 6 </a:t>
            </a:r>
            <a:r>
              <a:rPr lang="es-ES" sz="2200" b="1" dirty="0" err="1" smtClean="0">
                <a:solidFill>
                  <a:srgbClr val="FF0000"/>
                </a:solidFill>
              </a:rPr>
              <a:t>entities</a:t>
            </a:r>
            <a:r>
              <a:rPr lang="es-ES" sz="2200" b="1" dirty="0" smtClean="0">
                <a:solidFill>
                  <a:srgbClr val="FF0000"/>
                </a:solidFill>
              </a:rPr>
              <a:t>:</a:t>
            </a:r>
            <a:br>
              <a:rPr lang="es-ES" sz="2200" b="1" dirty="0" smtClean="0">
                <a:solidFill>
                  <a:srgbClr val="FF0000"/>
                </a:solidFill>
              </a:rPr>
            </a:br>
            <a:r>
              <a:rPr lang="es-ES" sz="2200" b="1" dirty="0">
                <a:solidFill>
                  <a:srgbClr val="FF0000"/>
                </a:solidFill>
              </a:rPr>
              <a:t/>
            </a:r>
            <a:br>
              <a:rPr lang="es-ES" sz="2200" b="1" dirty="0">
                <a:solidFill>
                  <a:srgbClr val="FF0000"/>
                </a:solidFill>
              </a:rPr>
            </a:br>
            <a:r>
              <a:rPr lang="es-ES" sz="2200" b="1" dirty="0" smtClean="0">
                <a:solidFill>
                  <a:srgbClr val="002060"/>
                </a:solidFill>
              </a:rPr>
              <a:t>-</a:t>
            </a:r>
            <a:r>
              <a:rPr lang="en-US" sz="2200" b="1" dirty="0" smtClean="0">
                <a:solidFill>
                  <a:srgbClr val="002060"/>
                </a:solidFill>
              </a:rPr>
              <a:t>Two Intercultural Center for Immigrant Women</a:t>
            </a:r>
            <a:r>
              <a:rPr lang="es-ES" sz="2200" b="1" dirty="0" smtClean="0">
                <a:solidFill>
                  <a:srgbClr val="002060"/>
                </a:solidFill>
              </a:rPr>
              <a:t>:</a:t>
            </a:r>
            <a:r>
              <a:rPr lang="es-ES" sz="2200" b="1" dirty="0" smtClean="0"/>
              <a:t> </a:t>
            </a:r>
            <a:r>
              <a:rPr lang="en-US" sz="2200" dirty="0" smtClean="0"/>
              <a:t>Integration and literacy centers for immigrant women managed by the town council, visited by the women once or twice a week. </a:t>
            </a:r>
            <a:r>
              <a:rPr lang="en-US" sz="2200" b="1" dirty="0" smtClean="0"/>
              <a:t>3 persons were selected in each group and their results were considered representative. Only these people completed the questionnaires and provided the bills</a:t>
            </a:r>
            <a:r>
              <a:rPr lang="en-US" sz="2200" dirty="0" smtClean="0"/>
              <a:t>. The selection was made based on their ability to provide invoices and their involvement in the program.  </a:t>
            </a:r>
            <a:r>
              <a:rPr lang="en-US" sz="2200" b="1" dirty="0" smtClean="0"/>
              <a:t>All participants received the domestic savings kits and implemented</a:t>
            </a:r>
            <a:r>
              <a:rPr lang="en-US" sz="2200" dirty="0" smtClean="0"/>
              <a:t> </a:t>
            </a:r>
            <a:r>
              <a:rPr lang="en-US" sz="2200" b="1" dirty="0" smtClean="0"/>
              <a:t>the recommendations </a:t>
            </a:r>
            <a:r>
              <a:rPr lang="en-US" sz="2200" dirty="0" smtClean="0"/>
              <a:t>of the </a:t>
            </a:r>
            <a:r>
              <a:rPr lang="en-US" sz="2200" dirty="0" err="1" smtClean="0"/>
              <a:t>Programme</a:t>
            </a:r>
            <a:r>
              <a:rPr lang="en-US" sz="2200" dirty="0" smtClean="0"/>
              <a:t>. </a:t>
            </a:r>
            <a:r>
              <a:rPr lang="es-ES" sz="2200" dirty="0" smtClean="0">
                <a:solidFill>
                  <a:srgbClr val="FF0000"/>
                </a:solidFill>
              </a:rPr>
              <a:t/>
            </a:r>
            <a:br>
              <a:rPr lang="es-ES" sz="2200" dirty="0" smtClean="0">
                <a:solidFill>
                  <a:srgbClr val="FF0000"/>
                </a:solidFill>
              </a:rPr>
            </a:br>
            <a:r>
              <a:rPr lang="es-ES" sz="2200" b="1" dirty="0">
                <a:solidFill>
                  <a:srgbClr val="FF0000"/>
                </a:solidFill>
              </a:rPr>
              <a:t/>
            </a:r>
            <a:br>
              <a:rPr lang="es-ES" sz="2200" b="1" dirty="0">
                <a:solidFill>
                  <a:srgbClr val="FF0000"/>
                </a:solidFill>
              </a:rPr>
            </a:br>
            <a:r>
              <a:rPr lang="es-ES" sz="2200" dirty="0"/>
              <a:t/>
            </a:r>
            <a:br>
              <a:rPr lang="es-ES" sz="2200" dirty="0"/>
            </a:br>
            <a:r>
              <a:rPr lang="es-ES" sz="2000" dirty="0"/>
              <a:t/>
            </a:r>
            <a:br>
              <a:rPr lang="es-ES" sz="2000" dirty="0"/>
            </a:br>
            <a:r>
              <a:rPr lang="es-ES" sz="2000" dirty="0" smtClean="0"/>
              <a:t> </a:t>
            </a:r>
            <a:endParaRPr lang="es-ES" sz="2000" dirty="0"/>
          </a:p>
        </p:txBody>
      </p:sp>
      <p:sp>
        <p:nvSpPr>
          <p:cNvPr id="7" name="6 CuadroTexto"/>
          <p:cNvSpPr txBox="1"/>
          <p:nvPr/>
        </p:nvSpPr>
        <p:spPr>
          <a:xfrm>
            <a:off x="1904854" y="571480"/>
            <a:ext cx="7167740" cy="1077218"/>
          </a:xfrm>
          <a:prstGeom prst="rect">
            <a:avLst/>
          </a:prstGeom>
          <a:noFill/>
        </p:spPr>
        <p:txBody>
          <a:bodyPr wrap="square" rtlCol="0">
            <a:spAutoFit/>
          </a:bodyPr>
          <a:lstStyle/>
          <a:p>
            <a:pPr algn="ctr"/>
            <a:r>
              <a:rPr lang="es-ES" sz="3200" b="1" dirty="0" err="1" smtClean="0"/>
              <a:t>Variations</a:t>
            </a:r>
            <a:r>
              <a:rPr lang="es-ES" sz="3200" b="1" dirty="0" smtClean="0"/>
              <a:t> of GH </a:t>
            </a:r>
            <a:r>
              <a:rPr lang="es-ES" sz="3200" b="1" dirty="0" err="1" smtClean="0"/>
              <a:t>Programme</a:t>
            </a:r>
            <a:r>
              <a:rPr lang="es-ES" sz="3200" b="1" dirty="0" smtClean="0"/>
              <a:t> </a:t>
            </a:r>
            <a:r>
              <a:rPr lang="es-ES" sz="3200" b="1" dirty="0" err="1" smtClean="0"/>
              <a:t>evaluation</a:t>
            </a:r>
            <a:r>
              <a:rPr lang="es-ES" sz="3200" b="1" dirty="0" smtClean="0"/>
              <a:t> </a:t>
            </a:r>
            <a:r>
              <a:rPr lang="es-ES" sz="3200" b="1" dirty="0" err="1" smtClean="0"/>
              <a:t>when</a:t>
            </a:r>
            <a:r>
              <a:rPr lang="es-ES" sz="3200" b="1" dirty="0" smtClean="0"/>
              <a:t> </a:t>
            </a:r>
            <a:r>
              <a:rPr lang="es-ES" sz="3200" b="1" dirty="0" err="1" smtClean="0"/>
              <a:t>we</a:t>
            </a:r>
            <a:r>
              <a:rPr lang="es-ES" sz="3200" b="1" dirty="0" smtClean="0"/>
              <a:t> </a:t>
            </a:r>
            <a:r>
              <a:rPr lang="es-ES" sz="3200" b="1" dirty="0" err="1" smtClean="0"/>
              <a:t>work</a:t>
            </a:r>
            <a:r>
              <a:rPr lang="es-ES" sz="3200" b="1" dirty="0" smtClean="0"/>
              <a:t> </a:t>
            </a:r>
            <a:r>
              <a:rPr lang="es-ES" sz="3200" b="1" dirty="0" err="1" smtClean="0"/>
              <a:t>with</a:t>
            </a:r>
            <a:r>
              <a:rPr lang="es-ES" sz="3200" b="1" dirty="0" smtClean="0"/>
              <a:t> </a:t>
            </a:r>
            <a:r>
              <a:rPr lang="es-ES" sz="3200" b="1" dirty="0" err="1" smtClean="0"/>
              <a:t>associations</a:t>
            </a:r>
            <a:r>
              <a:rPr lang="es-ES" sz="3200" b="1" dirty="0" smtClean="0"/>
              <a:t>:</a:t>
            </a:r>
            <a:endParaRPr lang="es-ES" sz="3200" b="1" dirty="0"/>
          </a:p>
        </p:txBody>
      </p:sp>
      <p:pic>
        <p:nvPicPr>
          <p:cNvPr id="8" name="7 Imagen" descr="interior abajo.jpg"/>
          <p:cNvPicPr>
            <a:picLocks noChangeAspect="1"/>
          </p:cNvPicPr>
          <p:nvPr/>
        </p:nvPicPr>
        <p:blipFill>
          <a:blip r:embed="rId2" cstate="print"/>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2395808"/>
            <a:ext cx="8572560" cy="4176464"/>
          </a:xfrm>
        </p:spPr>
        <p:txBody>
          <a:bodyPr numCol="1">
            <a:normAutofit/>
          </a:bodyPr>
          <a:lstStyle/>
          <a:p>
            <a:pPr algn="l"/>
            <a:r>
              <a:rPr lang="es-ES" sz="2000" b="1" dirty="0" smtClean="0">
                <a:solidFill>
                  <a:srgbClr val="002060"/>
                </a:solidFill>
              </a:rPr>
              <a:t>THE MOST IMPORTANT THING IS THE COMMON SENSE TO ADAPT THE EVALUATION TO:</a:t>
            </a:r>
            <a:r>
              <a:rPr lang="es-ES" sz="2000" b="1" dirty="0" smtClean="0">
                <a:solidFill>
                  <a:srgbClr val="FF0000"/>
                </a:solidFill>
              </a:rPr>
              <a:t/>
            </a:r>
            <a:br>
              <a:rPr lang="es-ES" sz="2000" b="1" dirty="0" smtClean="0">
                <a:solidFill>
                  <a:srgbClr val="FF0000"/>
                </a:solidFill>
              </a:rPr>
            </a:br>
            <a:r>
              <a:rPr lang="es-ES" sz="2000" b="1" dirty="0" smtClean="0">
                <a:solidFill>
                  <a:srgbClr val="FF0000"/>
                </a:solidFill>
              </a:rPr>
              <a:t/>
            </a:r>
            <a:br>
              <a:rPr lang="es-ES" sz="2000" b="1" dirty="0" smtClean="0">
                <a:solidFill>
                  <a:srgbClr val="FF0000"/>
                </a:solidFill>
              </a:rPr>
            </a:br>
            <a:r>
              <a:rPr lang="es-ES" sz="2000" b="1" dirty="0" smtClean="0">
                <a:solidFill>
                  <a:srgbClr val="FF0000"/>
                </a:solidFill>
              </a:rPr>
              <a:t>- THE CHARACTERISTICS OF THE GROUP</a:t>
            </a:r>
            <a:br>
              <a:rPr lang="es-ES" sz="2000" b="1" dirty="0" smtClean="0">
                <a:solidFill>
                  <a:srgbClr val="FF0000"/>
                </a:solidFill>
              </a:rPr>
            </a:br>
            <a:r>
              <a:rPr lang="es-ES" sz="2000" b="1" dirty="0" smtClean="0">
                <a:solidFill>
                  <a:srgbClr val="FF0000"/>
                </a:solidFill>
              </a:rPr>
              <a:t/>
            </a:r>
            <a:br>
              <a:rPr lang="es-ES" sz="2000" b="1" dirty="0" smtClean="0">
                <a:solidFill>
                  <a:srgbClr val="FF0000"/>
                </a:solidFill>
              </a:rPr>
            </a:br>
            <a:r>
              <a:rPr lang="es-ES" sz="2000" b="1" dirty="0" smtClean="0">
                <a:solidFill>
                  <a:srgbClr val="FF0000"/>
                </a:solidFill>
              </a:rPr>
              <a:t>- THE ACTUAL POSSIBILITIES TO OBTAIN RELIABLE AND SIGNIFACITVE DATA</a:t>
            </a:r>
            <a:br>
              <a:rPr lang="es-ES" sz="2000" b="1" dirty="0" smtClean="0">
                <a:solidFill>
                  <a:srgbClr val="FF0000"/>
                </a:solidFill>
              </a:rPr>
            </a:br>
            <a:r>
              <a:rPr lang="es-ES" sz="2000" b="1" dirty="0" smtClean="0">
                <a:solidFill>
                  <a:srgbClr val="FF0000"/>
                </a:solidFill>
              </a:rPr>
              <a:t/>
            </a:r>
            <a:br>
              <a:rPr lang="es-ES" sz="2000" b="1" dirty="0" smtClean="0">
                <a:solidFill>
                  <a:srgbClr val="FF0000"/>
                </a:solidFill>
              </a:rPr>
            </a:br>
            <a:r>
              <a:rPr lang="es-ES" sz="2000" b="1" dirty="0" smtClean="0">
                <a:solidFill>
                  <a:srgbClr val="FF0000"/>
                </a:solidFill>
              </a:rPr>
              <a:t>- THE CHARACTERISTICS OF THE ENTITY AND IF THE PARTICIPANTS ARE RESIDENTS OR NOT</a:t>
            </a:r>
            <a:r>
              <a:rPr lang="es-ES" sz="2200" b="1" dirty="0">
                <a:solidFill>
                  <a:srgbClr val="FF0000"/>
                </a:solidFill>
              </a:rPr>
              <a:t/>
            </a:r>
            <a:br>
              <a:rPr lang="es-ES" sz="2200" b="1" dirty="0">
                <a:solidFill>
                  <a:srgbClr val="FF0000"/>
                </a:solidFill>
              </a:rPr>
            </a:br>
            <a:r>
              <a:rPr lang="es-ES" sz="2200" dirty="0"/>
              <a:t/>
            </a:r>
            <a:br>
              <a:rPr lang="es-ES" sz="2200" dirty="0"/>
            </a:br>
            <a:r>
              <a:rPr lang="es-ES" sz="2000" dirty="0"/>
              <a:t/>
            </a:r>
            <a:br>
              <a:rPr lang="es-ES" sz="2000" dirty="0"/>
            </a:br>
            <a:r>
              <a:rPr lang="es-ES" sz="2000" dirty="0" smtClean="0"/>
              <a:t> </a:t>
            </a:r>
            <a:endParaRPr lang="es-ES" sz="2000" dirty="0"/>
          </a:p>
        </p:txBody>
      </p:sp>
      <p:sp>
        <p:nvSpPr>
          <p:cNvPr id="7" name="6 CuadroTexto"/>
          <p:cNvSpPr txBox="1"/>
          <p:nvPr/>
        </p:nvSpPr>
        <p:spPr>
          <a:xfrm>
            <a:off x="1904854" y="571480"/>
            <a:ext cx="7167740" cy="1077218"/>
          </a:xfrm>
          <a:prstGeom prst="rect">
            <a:avLst/>
          </a:prstGeom>
          <a:noFill/>
        </p:spPr>
        <p:txBody>
          <a:bodyPr wrap="square" rtlCol="0">
            <a:spAutoFit/>
          </a:bodyPr>
          <a:lstStyle/>
          <a:p>
            <a:pPr algn="ctr"/>
            <a:r>
              <a:rPr lang="es-ES" sz="3200" b="1" dirty="0" err="1" smtClean="0"/>
              <a:t>Variations</a:t>
            </a:r>
            <a:r>
              <a:rPr lang="es-ES" sz="3200" b="1" dirty="0" smtClean="0"/>
              <a:t> of GH </a:t>
            </a:r>
            <a:r>
              <a:rPr lang="es-ES" sz="3200" b="1" dirty="0" err="1" smtClean="0"/>
              <a:t>Programme</a:t>
            </a:r>
            <a:r>
              <a:rPr lang="es-ES" sz="3200" b="1" dirty="0" smtClean="0"/>
              <a:t> </a:t>
            </a:r>
            <a:r>
              <a:rPr lang="es-ES" sz="3200" b="1" dirty="0" err="1" smtClean="0"/>
              <a:t>evaluation</a:t>
            </a:r>
            <a:r>
              <a:rPr lang="es-ES" sz="3200" b="1" dirty="0" smtClean="0"/>
              <a:t> </a:t>
            </a:r>
            <a:r>
              <a:rPr lang="es-ES" sz="3200" b="1" dirty="0" err="1" smtClean="0"/>
              <a:t>when</a:t>
            </a:r>
            <a:r>
              <a:rPr lang="es-ES" sz="3200" b="1" dirty="0" smtClean="0"/>
              <a:t> </a:t>
            </a:r>
            <a:r>
              <a:rPr lang="es-ES" sz="3200" b="1" dirty="0" err="1" smtClean="0"/>
              <a:t>we</a:t>
            </a:r>
            <a:r>
              <a:rPr lang="es-ES" sz="3200" b="1" dirty="0" smtClean="0"/>
              <a:t> </a:t>
            </a:r>
            <a:r>
              <a:rPr lang="es-ES" sz="3200" b="1" dirty="0" err="1" smtClean="0"/>
              <a:t>work</a:t>
            </a:r>
            <a:r>
              <a:rPr lang="es-ES" sz="3200" b="1" dirty="0" smtClean="0"/>
              <a:t> </a:t>
            </a:r>
            <a:r>
              <a:rPr lang="es-ES" sz="3200" b="1" dirty="0" err="1" smtClean="0"/>
              <a:t>with</a:t>
            </a:r>
            <a:r>
              <a:rPr lang="es-ES" sz="3200" b="1" dirty="0" smtClean="0"/>
              <a:t> </a:t>
            </a:r>
            <a:r>
              <a:rPr lang="es-ES" sz="3200" b="1" dirty="0" err="1" smtClean="0"/>
              <a:t>associations</a:t>
            </a:r>
            <a:r>
              <a:rPr lang="es-ES" sz="3200" b="1" dirty="0" smtClean="0"/>
              <a:t>:</a:t>
            </a:r>
            <a:endParaRPr lang="es-ES" sz="3200" b="1" dirty="0"/>
          </a:p>
        </p:txBody>
      </p:sp>
      <p:pic>
        <p:nvPicPr>
          <p:cNvPr id="8" name="7 Imagen" descr="interior abajo.jpg"/>
          <p:cNvPicPr>
            <a:picLocks noChangeAspect="1"/>
          </p:cNvPicPr>
          <p:nvPr/>
        </p:nvPicPr>
        <p:blipFill>
          <a:blip r:embed="rId2" cstate="print"/>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244727"/>
            <a:ext cx="7772400" cy="1470025"/>
          </a:xfrm>
        </p:spPr>
        <p:txBody>
          <a:bodyPr>
            <a:normAutofit fontScale="90000"/>
          </a:bodyPr>
          <a:lstStyle/>
          <a:p>
            <a:r>
              <a:rPr lang="es-ES" dirty="0" err="1" smtClean="0"/>
              <a:t>Any</a:t>
            </a:r>
            <a:r>
              <a:rPr lang="es-ES" dirty="0" smtClean="0"/>
              <a:t> </a:t>
            </a:r>
            <a:r>
              <a:rPr lang="es-ES" dirty="0" err="1" smtClean="0"/>
              <a:t>doubts</a:t>
            </a:r>
            <a:r>
              <a:rPr lang="es-ES" dirty="0" smtClean="0"/>
              <a:t>? </a:t>
            </a:r>
            <a:r>
              <a:rPr lang="es-ES" dirty="0" err="1" smtClean="0"/>
              <a:t>Suggestions</a:t>
            </a:r>
            <a:r>
              <a:rPr lang="es-ES" dirty="0" smtClean="0"/>
              <a:t>?</a:t>
            </a:r>
            <a:br>
              <a:rPr lang="es-ES" dirty="0" smtClean="0"/>
            </a:br>
            <a:r>
              <a:rPr lang="es-ES" dirty="0" smtClean="0"/>
              <a:t/>
            </a:r>
            <a:br>
              <a:rPr lang="es-ES" dirty="0" smtClean="0"/>
            </a:br>
            <a:r>
              <a:rPr lang="es-ES" dirty="0" smtClean="0"/>
              <a:t>THANK YOU VERY MUCH FOR YOUR ATTENTION</a:t>
            </a:r>
            <a:endParaRPr lang="es-ES" dirty="0"/>
          </a:p>
        </p:txBody>
      </p:sp>
      <p:sp>
        <p:nvSpPr>
          <p:cNvPr id="3" name="2 Subtítulo"/>
          <p:cNvSpPr>
            <a:spLocks noGrp="1"/>
          </p:cNvSpPr>
          <p:nvPr>
            <p:ph type="subTitle" idx="1"/>
          </p:nvPr>
        </p:nvSpPr>
        <p:spPr>
          <a:xfrm>
            <a:off x="1371600" y="5105424"/>
            <a:ext cx="6400800" cy="1752600"/>
          </a:xfrm>
        </p:spPr>
        <p:txBody>
          <a:bodyPr/>
          <a:lstStyle/>
          <a:p>
            <a:r>
              <a:rPr lang="es-ES" dirty="0" smtClean="0"/>
              <a:t>Carmen Molina Navarro</a:t>
            </a:r>
            <a:endParaRPr lang="es-ES" dirty="0"/>
          </a:p>
        </p:txBody>
      </p:sp>
      <p:pic>
        <p:nvPicPr>
          <p:cNvPr id="6" name="5 Imagen" descr="interior abajo.jpg"/>
          <p:cNvPicPr>
            <a:picLocks noChangeAspect="1"/>
          </p:cNvPicPr>
          <p:nvPr/>
        </p:nvPicPr>
        <p:blipFill>
          <a:blip r:embed="rId3" cstate="print"/>
          <a:stretch>
            <a:fillRect/>
          </a:stretch>
        </p:blipFill>
        <p:spPr>
          <a:xfrm>
            <a:off x="0" y="6083734"/>
            <a:ext cx="9144000" cy="774290"/>
          </a:xfrm>
          <a:prstGeom prst="rect">
            <a:avLst/>
          </a:prstGeom>
        </p:spPr>
      </p:pic>
      <p:pic>
        <p:nvPicPr>
          <p:cNvPr id="7" name="6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121</Words>
  <Application>Microsoft Office PowerPoint</Application>
  <PresentationFormat>Presentación en pantalla (4:3)</PresentationFormat>
  <Paragraphs>14</Paragraphs>
  <Slides>7</Slides>
  <Notes>1</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VARIATIONS OF GREEN HOMES PROGRAMME EVALUATION WHEN WE WORK WITH ASSOCIATIONS</vt:lpstr>
      <vt:lpstr>Three options:  • Analyse the results of savings of the entity itself, if there are centres in which participants are living together (shelters, prisons, supervised apartments ...).  • Analyse the results of all the people involved in the programme through the organisation.  • Analyse the results of a representative sample of participants in the programme. It case applies when the profile of the participants makes it difficult to obtain data from all of them, for example with their families who, because of their vulnerable situation, tend to change housing frequently, are renting and have difficulties accessing the consumption data, etc.  </vt:lpstr>
      <vt:lpstr>For example, GH Programme with 6 entities:  - Fundown: young people with Down syndrome and students who share apartments with them and live in the same building. There are 12 apartments owned by the entity. Habitants of each flat manage their own consumption, but the bills are paid by the association. We analysed data from 3 flats, one from each floor, invoices were provided by the association, but the questionnaires were completed by the tenants. However, all 12 flats received the domestic savings kit and applied the savings measures.   - Casa Leyva: children´s home for children whose parents have lost custody. We analysed the household consumption from the bills and questionnaires provided by the association. Several domestic savings kits were given to a single housing.      </vt:lpstr>
      <vt:lpstr>For example, GH Programme with 6 entities:  - La Huertecica: rehabilitation center for drug addicts, with two groups: one residing and other group sleeping at home and staying in the center only during the day. Consumption of the house was analysed from the bills submitted by the association and the questionnaires completed by the residents. Several domestic savings kits were provided to the residents and one for each user who sleeps at home, to be able to apply the recommendations given their n the home were delivered.    - Project Abraham: temporary house for homeless men. We analysed the consumption from the bills and questionnaires provided by the association. Several domestic savings kits were given to a single housing.      </vt:lpstr>
      <vt:lpstr>For example, GH Programme with 6 entities:  -Two Intercultural Center for Immigrant Women: Integration and literacy centers for immigrant women managed by the town council, visited by the women once or twice a week. 3 persons were selected in each group and their results were considered representative. Only these people completed the questionnaires and provided the bills. The selection was made based on their ability to provide invoices and their involvement in the program.  All participants received the domestic savings kits and implemented the recommendations of the Programme.      </vt:lpstr>
      <vt:lpstr>THE MOST IMPORTANT THING IS THE COMMON SENSE TO ADAPT THE EVALUATION TO:  - THE CHARACTERISTICS OF THE GROUP  - THE ACTUAL POSSIBILITIES TO OBTAIN RELIABLE AND SIGNIFACITVE DATA  - THE CHARACTERISTICS OF THE ENTITY AND IF THE PARTICIPANTS ARE RESIDENTS OR NOT    </vt:lpstr>
      <vt:lpstr>Any doubts? Suggestions?  THANK YOU VERY MUCH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VARIATIONS OF GREEN HOMES PROGRAMME</dc:title>
  <dc:creator>Usuario</dc:creator>
  <cp:lastModifiedBy>Carmen</cp:lastModifiedBy>
  <cp:revision>20</cp:revision>
  <dcterms:created xsi:type="dcterms:W3CDTF">2015-05-30T17:32:16Z</dcterms:created>
  <dcterms:modified xsi:type="dcterms:W3CDTF">2016-05-06T13:28:04Z</dcterms:modified>
</cp:coreProperties>
</file>